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video/unknown"/>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59" r:id="rId5"/>
    <p:sldId id="265" r:id="rId6"/>
    <p:sldId id="269" r:id="rId7"/>
    <p:sldId id="268"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5" r:id="rId23"/>
    <p:sldId id="286" r:id="rId24"/>
    <p:sldId id="287" r:id="rId25"/>
    <p:sldId id="288" r:id="rId26"/>
    <p:sldId id="289" r:id="rId27"/>
    <p:sldId id="290" r:id="rId28"/>
    <p:sldId id="291" r:id="rId29"/>
    <p:sldId id="308" r:id="rId30"/>
    <p:sldId id="293" r:id="rId31"/>
    <p:sldId id="294" r:id="rId32"/>
    <p:sldId id="295" r:id="rId33"/>
    <p:sldId id="296" r:id="rId34"/>
    <p:sldId id="297" r:id="rId35"/>
    <p:sldId id="331" r:id="rId36"/>
    <p:sldId id="310" r:id="rId37"/>
    <p:sldId id="311" r:id="rId38"/>
    <p:sldId id="312" r:id="rId39"/>
    <p:sldId id="313" r:id="rId40"/>
    <p:sldId id="314" r:id="rId41"/>
    <p:sldId id="315" r:id="rId42"/>
    <p:sldId id="317" r:id="rId43"/>
    <p:sldId id="321" r:id="rId44"/>
    <p:sldId id="329" r:id="rId45"/>
    <p:sldId id="309" r:id="rId46"/>
    <p:sldId id="326" r:id="rId47"/>
    <p:sldId id="327"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p:cViewPr>
        <p:scale>
          <a:sx n="107" d="100"/>
          <a:sy n="107" d="100"/>
        </p:scale>
        <p:origin x="-8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C4E257-F25E-49B0-BEA7-2D93C5170247}" type="datetimeFigureOut">
              <a:rPr lang="en-GB" smtClean="0"/>
              <a:t>09/05/2017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C4814D-9574-4E4E-ABDD-87CBE8A67EB8}" type="slidenum">
              <a:rPr lang="en-GB" smtClean="0"/>
              <a:t>‹#›</a:t>
            </a:fld>
            <a:endParaRPr lang="en-GB"/>
          </a:p>
        </p:txBody>
      </p:sp>
    </p:spTree>
    <p:extLst>
      <p:ext uri="{BB962C8B-B14F-4D97-AF65-F5344CB8AC3E}">
        <p14:creationId xmlns:p14="http://schemas.microsoft.com/office/powerpoint/2010/main" val="1726563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22887C4-2A68-47C2-9A0B-517555D2416B}" type="datetimeFigureOut">
              <a:rPr lang="en-GB" smtClean="0"/>
              <a:t>09/05/2017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445165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2887C4-2A68-47C2-9A0B-517555D2416B}" type="datetimeFigureOut">
              <a:rPr lang="en-GB" smtClean="0"/>
              <a:t>09/05/2017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2408331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2887C4-2A68-47C2-9A0B-517555D2416B}" type="datetimeFigureOut">
              <a:rPr lang="en-GB" smtClean="0"/>
              <a:t>09/05/2017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42712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2887C4-2A68-47C2-9A0B-517555D2416B}" type="datetimeFigureOut">
              <a:rPr lang="en-GB" smtClean="0"/>
              <a:t>09/05/2017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172312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2887C4-2A68-47C2-9A0B-517555D2416B}" type="datetimeFigureOut">
              <a:rPr lang="en-GB" smtClean="0"/>
              <a:t>09/05/2017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412623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22887C4-2A68-47C2-9A0B-517555D2416B}" type="datetimeFigureOut">
              <a:rPr lang="en-GB" smtClean="0"/>
              <a:t>09/05/2017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2055393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22887C4-2A68-47C2-9A0B-517555D2416B}" type="datetimeFigureOut">
              <a:rPr lang="en-GB" smtClean="0"/>
              <a:t>09/05/2017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423045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22887C4-2A68-47C2-9A0B-517555D2416B}" type="datetimeFigureOut">
              <a:rPr lang="en-GB" smtClean="0"/>
              <a:t>09/05/2017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130224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887C4-2A68-47C2-9A0B-517555D2416B}" type="datetimeFigureOut">
              <a:rPr lang="en-GB" smtClean="0"/>
              <a:t>09/05/2017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48559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2887C4-2A68-47C2-9A0B-517555D2416B}" type="datetimeFigureOut">
              <a:rPr lang="en-GB" smtClean="0"/>
              <a:t>09/05/2017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503885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2887C4-2A68-47C2-9A0B-517555D2416B}" type="datetimeFigureOut">
              <a:rPr lang="en-GB" smtClean="0"/>
              <a:t>09/05/2017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347585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2887C4-2A68-47C2-9A0B-517555D2416B}" type="datetimeFigureOut">
              <a:rPr lang="en-GB" smtClean="0"/>
              <a:t>09/05/2017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102153-25E8-4483-A71A-1EBD435D60F2}" type="slidenum">
              <a:rPr lang="en-GB" smtClean="0"/>
              <a:t>‹#›</a:t>
            </a:fld>
            <a:endParaRPr lang="en-GB"/>
          </a:p>
        </p:txBody>
      </p:sp>
    </p:spTree>
    <p:extLst>
      <p:ext uri="{BB962C8B-B14F-4D97-AF65-F5344CB8AC3E}">
        <p14:creationId xmlns:p14="http://schemas.microsoft.com/office/powerpoint/2010/main" val="3481048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video" Target="../media/media1.jpg"/><Relationship Id="rId1" Type="http://schemas.microsoft.com/office/2007/relationships/media" Target="../media/media1.jpg"/><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20688"/>
            <a:ext cx="7772400" cy="1470025"/>
          </a:xfrm>
        </p:spPr>
        <p:txBody>
          <a:bodyPr/>
          <a:lstStyle/>
          <a:p>
            <a:r>
              <a:rPr lang="en-GB" dirty="0" smtClean="0"/>
              <a:t>Process Alignment Programme</a:t>
            </a:r>
            <a:endParaRPr lang="en-GB" dirty="0"/>
          </a:p>
        </p:txBody>
      </p:sp>
      <p:sp>
        <p:nvSpPr>
          <p:cNvPr id="3" name="Subtitle 2"/>
          <p:cNvSpPr>
            <a:spLocks noGrp="1"/>
          </p:cNvSpPr>
          <p:nvPr>
            <p:ph type="subTitle" idx="1"/>
          </p:nvPr>
        </p:nvSpPr>
        <p:spPr>
          <a:xfrm>
            <a:off x="1403648" y="2636912"/>
            <a:ext cx="6400800" cy="1752600"/>
          </a:xfrm>
        </p:spPr>
        <p:txBody>
          <a:bodyPr/>
          <a:lstStyle/>
          <a:p>
            <a:r>
              <a:rPr lang="en-GB" dirty="0" smtClean="0"/>
              <a:t>Information for the PPG</a:t>
            </a:r>
          </a:p>
          <a:p>
            <a:r>
              <a:rPr lang="en-GB" dirty="0" smtClean="0"/>
              <a:t>March 2017</a:t>
            </a:r>
            <a:endParaRPr lang="en-GB" dirty="0"/>
          </a:p>
        </p:txBody>
      </p:sp>
    </p:spTree>
    <p:extLst>
      <p:ext uri="{BB962C8B-B14F-4D97-AF65-F5344CB8AC3E}">
        <p14:creationId xmlns:p14="http://schemas.microsoft.com/office/powerpoint/2010/main" val="1057248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Call Volume</a:t>
            </a:r>
            <a:endParaRPr lang="en-GB" dirty="0"/>
          </a:p>
        </p:txBody>
      </p:sp>
      <p:sp>
        <p:nvSpPr>
          <p:cNvPr id="3" name="Subtitle 2"/>
          <p:cNvSpPr>
            <a:spLocks noGrp="1"/>
          </p:cNvSpPr>
          <p:nvPr>
            <p:ph idx="1"/>
          </p:nvPr>
        </p:nvSpPr>
        <p:spPr/>
        <p:txBody>
          <a:bodyPr>
            <a:normAutofit/>
          </a:bodyPr>
          <a:lstStyle/>
          <a:p>
            <a:r>
              <a:rPr lang="en-GB" dirty="0" smtClean="0"/>
              <a:t>Tuesday &amp; Thursday are the next busiest days.</a:t>
            </a:r>
          </a:p>
          <a:p>
            <a:r>
              <a:rPr lang="en-GB" dirty="0" smtClean="0"/>
              <a:t>The first hour each day is the busiest hour.</a:t>
            </a:r>
          </a:p>
          <a:p>
            <a:r>
              <a:rPr lang="en-GB" dirty="0" smtClean="0"/>
              <a:t>Monday afternoon &amp; Thursday afternoon are the busiest afternoons.</a:t>
            </a:r>
          </a:p>
          <a:p>
            <a:r>
              <a:rPr lang="en-GB" dirty="0" smtClean="0"/>
              <a:t>Call volume after 6pm is very low.</a:t>
            </a:r>
          </a:p>
        </p:txBody>
      </p:sp>
    </p:spTree>
    <p:extLst>
      <p:ext uri="{BB962C8B-B14F-4D97-AF65-F5344CB8AC3E}">
        <p14:creationId xmlns:p14="http://schemas.microsoft.com/office/powerpoint/2010/main" val="2806515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Call Duration</a:t>
            </a:r>
            <a:endParaRPr lang="en-GB" dirty="0"/>
          </a:p>
        </p:txBody>
      </p:sp>
      <p:sp>
        <p:nvSpPr>
          <p:cNvPr id="3" name="Subtitle 2"/>
          <p:cNvSpPr>
            <a:spLocks noGrp="1"/>
          </p:cNvSpPr>
          <p:nvPr>
            <p:ph idx="1"/>
          </p:nvPr>
        </p:nvSpPr>
        <p:spPr/>
        <p:txBody>
          <a:bodyPr>
            <a:normAutofit/>
          </a:bodyPr>
          <a:lstStyle/>
          <a:p>
            <a:r>
              <a:rPr lang="en-GB" dirty="0" smtClean="0"/>
              <a:t>Average 1m 44s (MV); 2m 06s (GV) +21%</a:t>
            </a:r>
          </a:p>
          <a:p>
            <a:r>
              <a:rPr lang="en-GB" dirty="0" smtClean="0"/>
              <a:t>Max 13m 40s (MV); 13m 51s (GV)</a:t>
            </a:r>
          </a:p>
          <a:p>
            <a:r>
              <a:rPr lang="en-GB" dirty="0" smtClean="0"/>
              <a:t>Possible reasons for longer calls at GV:</a:t>
            </a:r>
          </a:p>
          <a:p>
            <a:pPr lvl="1"/>
            <a:r>
              <a:rPr lang="en-GB" dirty="0" smtClean="0"/>
              <a:t>More demanding patients?</a:t>
            </a:r>
          </a:p>
          <a:p>
            <a:pPr lvl="1"/>
            <a:r>
              <a:rPr lang="en-GB" dirty="0" smtClean="0"/>
              <a:t>More comprehensive?</a:t>
            </a:r>
          </a:p>
          <a:p>
            <a:pPr lvl="1"/>
            <a:r>
              <a:rPr lang="en-GB" dirty="0" smtClean="0"/>
              <a:t>Slower staff / less familiar with </a:t>
            </a:r>
            <a:r>
              <a:rPr lang="en-GB" dirty="0" err="1" smtClean="0"/>
              <a:t>SystmOne</a:t>
            </a:r>
            <a:r>
              <a:rPr lang="en-GB" dirty="0" smtClean="0"/>
              <a:t>?</a:t>
            </a:r>
          </a:p>
        </p:txBody>
      </p:sp>
    </p:spTree>
    <p:extLst>
      <p:ext uri="{BB962C8B-B14F-4D97-AF65-F5344CB8AC3E}">
        <p14:creationId xmlns:p14="http://schemas.microsoft.com/office/powerpoint/2010/main" val="1349514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Abandoned Calls</a:t>
            </a:r>
            <a:endParaRPr lang="en-GB" dirty="0"/>
          </a:p>
        </p:txBody>
      </p:sp>
      <p:sp>
        <p:nvSpPr>
          <p:cNvPr id="3" name="Subtitle 2"/>
          <p:cNvSpPr>
            <a:spLocks noGrp="1"/>
          </p:cNvSpPr>
          <p:nvPr>
            <p:ph idx="1"/>
          </p:nvPr>
        </p:nvSpPr>
        <p:spPr/>
        <p:txBody>
          <a:bodyPr>
            <a:normAutofit/>
          </a:bodyPr>
          <a:lstStyle/>
          <a:p>
            <a:r>
              <a:rPr lang="en-GB" dirty="0" smtClean="0"/>
              <a:t>893 abandoned calls</a:t>
            </a:r>
          </a:p>
          <a:p>
            <a:r>
              <a:rPr lang="en-GB" dirty="0" smtClean="0"/>
              <a:t>12% (MV); 11% (GV) – 1 in 8 calls</a:t>
            </a:r>
          </a:p>
          <a:p>
            <a:r>
              <a:rPr lang="en-GB" dirty="0" smtClean="0"/>
              <a:t>During the worst periods of performance, over 15% of calls were abandoned.</a:t>
            </a:r>
          </a:p>
          <a:p>
            <a:endParaRPr lang="en-GB" dirty="0" smtClean="0"/>
          </a:p>
        </p:txBody>
      </p:sp>
    </p:spTree>
    <p:extLst>
      <p:ext uri="{BB962C8B-B14F-4D97-AF65-F5344CB8AC3E}">
        <p14:creationId xmlns:p14="http://schemas.microsoft.com/office/powerpoint/2010/main" val="6119297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Abandoned Calls in excess of 15%</a:t>
            </a:r>
            <a:endParaRPr lang="en-GB" dirty="0"/>
          </a:p>
        </p:txBody>
      </p:sp>
      <p:sp>
        <p:nvSpPr>
          <p:cNvPr id="4" name="Text Placeholder 3"/>
          <p:cNvSpPr>
            <a:spLocks noGrp="1"/>
          </p:cNvSpPr>
          <p:nvPr>
            <p:ph type="body" idx="1"/>
          </p:nvPr>
        </p:nvSpPr>
        <p:spPr/>
        <p:txBody>
          <a:bodyPr/>
          <a:lstStyle/>
          <a:p>
            <a:r>
              <a:rPr lang="en-GB" dirty="0" smtClean="0"/>
              <a:t>Gosforth Valley</a:t>
            </a:r>
            <a:endParaRPr lang="en-GB" dirty="0"/>
          </a:p>
        </p:txBody>
      </p:sp>
      <p:sp>
        <p:nvSpPr>
          <p:cNvPr id="3" name="Subtitle 2"/>
          <p:cNvSpPr>
            <a:spLocks noGrp="1"/>
          </p:cNvSpPr>
          <p:nvPr>
            <p:ph sz="half" idx="2"/>
          </p:nvPr>
        </p:nvSpPr>
        <p:spPr/>
        <p:txBody>
          <a:bodyPr>
            <a:normAutofit/>
          </a:bodyPr>
          <a:lstStyle/>
          <a:p>
            <a:r>
              <a:rPr lang="en-GB" dirty="0" smtClean="0"/>
              <a:t>10am to 5pm (Mon)</a:t>
            </a:r>
          </a:p>
          <a:p>
            <a:r>
              <a:rPr lang="en-GB" dirty="0" smtClean="0"/>
              <a:t>9am to 3pm (Thu)</a:t>
            </a:r>
          </a:p>
        </p:txBody>
      </p:sp>
      <p:sp>
        <p:nvSpPr>
          <p:cNvPr id="5" name="Text Placeholder 4"/>
          <p:cNvSpPr>
            <a:spLocks noGrp="1"/>
          </p:cNvSpPr>
          <p:nvPr>
            <p:ph type="body" sz="quarter" idx="3"/>
          </p:nvPr>
        </p:nvSpPr>
        <p:spPr/>
        <p:txBody>
          <a:bodyPr/>
          <a:lstStyle/>
          <a:p>
            <a:r>
              <a:rPr lang="en-GB" dirty="0" smtClean="0"/>
              <a:t>Moss Valley</a:t>
            </a:r>
            <a:endParaRPr lang="en-GB" dirty="0"/>
          </a:p>
        </p:txBody>
      </p:sp>
      <p:sp>
        <p:nvSpPr>
          <p:cNvPr id="6" name="Content Placeholder 5"/>
          <p:cNvSpPr>
            <a:spLocks noGrp="1"/>
          </p:cNvSpPr>
          <p:nvPr>
            <p:ph sz="quarter" idx="4"/>
          </p:nvPr>
        </p:nvSpPr>
        <p:spPr/>
        <p:txBody>
          <a:bodyPr/>
          <a:lstStyle/>
          <a:p>
            <a:r>
              <a:rPr lang="en-GB" dirty="0" smtClean="0"/>
              <a:t>12noon to 4pm (Mon)</a:t>
            </a:r>
          </a:p>
          <a:p>
            <a:r>
              <a:rPr lang="en-GB" dirty="0" smtClean="0"/>
              <a:t>12 noon to 2pm (Tue)</a:t>
            </a:r>
          </a:p>
          <a:p>
            <a:r>
              <a:rPr lang="en-GB" dirty="0" smtClean="0"/>
              <a:t>1pm to 6pm (Wed)</a:t>
            </a:r>
          </a:p>
          <a:p>
            <a:r>
              <a:rPr lang="en-GB" dirty="0" smtClean="0"/>
              <a:t>9am to 3pm (Thu)</a:t>
            </a:r>
          </a:p>
          <a:p>
            <a:r>
              <a:rPr lang="en-GB" dirty="0" smtClean="0"/>
              <a:t>12noon to 1pm (Fri)</a:t>
            </a:r>
          </a:p>
          <a:p>
            <a:r>
              <a:rPr lang="en-GB" dirty="0" smtClean="0"/>
              <a:t>4pm to 6pm (Fri)</a:t>
            </a:r>
            <a:endParaRPr lang="en-GB" dirty="0"/>
          </a:p>
        </p:txBody>
      </p:sp>
    </p:spTree>
    <p:extLst>
      <p:ext uri="{BB962C8B-B14F-4D97-AF65-F5344CB8AC3E}">
        <p14:creationId xmlns:p14="http://schemas.microsoft.com/office/powerpoint/2010/main" val="6492912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Abandoned Calls – reasons</a:t>
            </a:r>
            <a:endParaRPr lang="en-GB" dirty="0"/>
          </a:p>
        </p:txBody>
      </p:sp>
      <p:sp>
        <p:nvSpPr>
          <p:cNvPr id="4" name="Text Placeholder 3"/>
          <p:cNvSpPr>
            <a:spLocks noGrp="1"/>
          </p:cNvSpPr>
          <p:nvPr>
            <p:ph type="body" idx="1"/>
          </p:nvPr>
        </p:nvSpPr>
        <p:spPr/>
        <p:txBody>
          <a:bodyPr/>
          <a:lstStyle/>
          <a:p>
            <a:r>
              <a:rPr lang="en-GB" dirty="0" smtClean="0"/>
              <a:t>Gosforth Valley</a:t>
            </a:r>
            <a:endParaRPr lang="en-GB" dirty="0"/>
          </a:p>
        </p:txBody>
      </p:sp>
      <p:sp>
        <p:nvSpPr>
          <p:cNvPr id="3" name="Subtitle 2"/>
          <p:cNvSpPr>
            <a:spLocks noGrp="1"/>
          </p:cNvSpPr>
          <p:nvPr>
            <p:ph sz="half" idx="2"/>
          </p:nvPr>
        </p:nvSpPr>
        <p:spPr/>
        <p:txBody>
          <a:bodyPr>
            <a:normAutofit/>
          </a:bodyPr>
          <a:lstStyle/>
          <a:p>
            <a:r>
              <a:rPr lang="en-GB" dirty="0" smtClean="0"/>
              <a:t>Only 1 person answering calls after 10am each day.</a:t>
            </a:r>
          </a:p>
          <a:p>
            <a:r>
              <a:rPr lang="en-GB" dirty="0" smtClean="0"/>
              <a:t>This is insufficient at times.</a:t>
            </a:r>
          </a:p>
        </p:txBody>
      </p:sp>
      <p:sp>
        <p:nvSpPr>
          <p:cNvPr id="5" name="Text Placeholder 4"/>
          <p:cNvSpPr>
            <a:spLocks noGrp="1"/>
          </p:cNvSpPr>
          <p:nvPr>
            <p:ph type="body" sz="quarter" idx="3"/>
          </p:nvPr>
        </p:nvSpPr>
        <p:spPr/>
        <p:txBody>
          <a:bodyPr/>
          <a:lstStyle/>
          <a:p>
            <a:r>
              <a:rPr lang="en-GB" dirty="0" smtClean="0"/>
              <a:t>Moss Valley</a:t>
            </a:r>
            <a:endParaRPr lang="en-GB" dirty="0"/>
          </a:p>
        </p:txBody>
      </p:sp>
      <p:sp>
        <p:nvSpPr>
          <p:cNvPr id="6" name="Content Placeholder 5"/>
          <p:cNvSpPr>
            <a:spLocks noGrp="1"/>
          </p:cNvSpPr>
          <p:nvPr>
            <p:ph sz="quarter" idx="4"/>
          </p:nvPr>
        </p:nvSpPr>
        <p:spPr/>
        <p:txBody>
          <a:bodyPr/>
          <a:lstStyle/>
          <a:p>
            <a:r>
              <a:rPr lang="en-GB" dirty="0" smtClean="0"/>
              <a:t>Substantial variation in number of people answering calls.</a:t>
            </a:r>
          </a:p>
          <a:p>
            <a:r>
              <a:rPr lang="en-GB" dirty="0" smtClean="0"/>
              <a:t>Increased absence levels.</a:t>
            </a:r>
          </a:p>
          <a:p>
            <a:r>
              <a:rPr lang="en-GB" dirty="0" smtClean="0"/>
              <a:t>Inadequate lunchtime cover.</a:t>
            </a:r>
            <a:endParaRPr lang="en-GB" dirty="0"/>
          </a:p>
        </p:txBody>
      </p:sp>
    </p:spTree>
    <p:extLst>
      <p:ext uri="{BB962C8B-B14F-4D97-AF65-F5344CB8AC3E}">
        <p14:creationId xmlns:p14="http://schemas.microsoft.com/office/powerpoint/2010/main" val="321983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Waiting times</a:t>
            </a:r>
            <a:endParaRPr lang="en-GB" dirty="0"/>
          </a:p>
        </p:txBody>
      </p:sp>
      <p:sp>
        <p:nvSpPr>
          <p:cNvPr id="3" name="Subtitle 2"/>
          <p:cNvSpPr>
            <a:spLocks noGrp="1"/>
          </p:cNvSpPr>
          <p:nvPr>
            <p:ph idx="1"/>
          </p:nvPr>
        </p:nvSpPr>
        <p:spPr/>
        <p:txBody>
          <a:bodyPr>
            <a:normAutofit lnSpcReduction="10000"/>
          </a:bodyPr>
          <a:lstStyle/>
          <a:p>
            <a:r>
              <a:rPr lang="en-GB" dirty="0"/>
              <a:t>A significant variation of waiting times was recorded at both </a:t>
            </a:r>
            <a:r>
              <a:rPr lang="en-GB" dirty="0" smtClean="0"/>
              <a:t>sites.</a:t>
            </a:r>
          </a:p>
          <a:p>
            <a:r>
              <a:rPr lang="en-GB" dirty="0" smtClean="0"/>
              <a:t>Looking </a:t>
            </a:r>
            <a:r>
              <a:rPr lang="en-GB" dirty="0"/>
              <a:t>at the average waiting times for lost calls, patients at Gosforth Valley generally waited for longer before abandoning their call than patients at Moss Valley. </a:t>
            </a:r>
            <a:endParaRPr lang="en-GB" dirty="0" smtClean="0"/>
          </a:p>
          <a:p>
            <a:r>
              <a:rPr lang="en-GB" dirty="0" smtClean="0"/>
              <a:t>Perhaps </a:t>
            </a:r>
            <a:r>
              <a:rPr lang="en-GB" dirty="0"/>
              <a:t>this might contribute </a:t>
            </a:r>
            <a:r>
              <a:rPr lang="en-GB" dirty="0" smtClean="0"/>
              <a:t>to Moss </a:t>
            </a:r>
            <a:r>
              <a:rPr lang="en-GB" dirty="0"/>
              <a:t>Valley having the slightly higher proportion of lost calls.</a:t>
            </a:r>
          </a:p>
          <a:p>
            <a:endParaRPr lang="en-GB" dirty="0" smtClean="0"/>
          </a:p>
        </p:txBody>
      </p:sp>
    </p:spTree>
    <p:extLst>
      <p:ext uri="{BB962C8B-B14F-4D97-AF65-F5344CB8AC3E}">
        <p14:creationId xmlns:p14="http://schemas.microsoft.com/office/powerpoint/2010/main" val="4873005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General Observations</a:t>
            </a:r>
            <a:endParaRPr lang="en-GB" dirty="0"/>
          </a:p>
        </p:txBody>
      </p:sp>
      <p:sp>
        <p:nvSpPr>
          <p:cNvPr id="3" name="Subtitle 2"/>
          <p:cNvSpPr>
            <a:spLocks noGrp="1"/>
          </p:cNvSpPr>
          <p:nvPr>
            <p:ph idx="1"/>
          </p:nvPr>
        </p:nvSpPr>
        <p:spPr/>
        <p:txBody>
          <a:bodyPr>
            <a:normAutofit/>
          </a:bodyPr>
          <a:lstStyle/>
          <a:p>
            <a:r>
              <a:rPr lang="en-GB" dirty="0" smtClean="0"/>
              <a:t>Competency</a:t>
            </a:r>
          </a:p>
          <a:p>
            <a:pPr lvl="1"/>
            <a:r>
              <a:rPr lang="en-GB" dirty="0" smtClean="0"/>
              <a:t>Some staff are more able to deal fully with patient enquiries, while other staff need to seek assistance or send additional tasks.</a:t>
            </a:r>
          </a:p>
          <a:p>
            <a:pPr lvl="1"/>
            <a:r>
              <a:rPr lang="en-GB" dirty="0" smtClean="0"/>
              <a:t>Some members of staff would benefit from an investment of time in “on the job” training &amp; development.</a:t>
            </a:r>
          </a:p>
        </p:txBody>
      </p:sp>
    </p:spTree>
    <p:extLst>
      <p:ext uri="{BB962C8B-B14F-4D97-AF65-F5344CB8AC3E}">
        <p14:creationId xmlns:p14="http://schemas.microsoft.com/office/powerpoint/2010/main" val="13687705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General Observations</a:t>
            </a:r>
            <a:endParaRPr lang="en-GB" dirty="0"/>
          </a:p>
        </p:txBody>
      </p:sp>
      <p:sp>
        <p:nvSpPr>
          <p:cNvPr id="3" name="Subtitle 2"/>
          <p:cNvSpPr>
            <a:spLocks noGrp="1"/>
          </p:cNvSpPr>
          <p:nvPr>
            <p:ph idx="1"/>
          </p:nvPr>
        </p:nvSpPr>
        <p:spPr/>
        <p:txBody>
          <a:bodyPr>
            <a:normAutofit lnSpcReduction="10000"/>
          </a:bodyPr>
          <a:lstStyle/>
          <a:p>
            <a:r>
              <a:rPr lang="en-GB" dirty="0" smtClean="0"/>
              <a:t>Process</a:t>
            </a:r>
          </a:p>
          <a:p>
            <a:pPr lvl="1"/>
            <a:r>
              <a:rPr lang="en-GB" dirty="0"/>
              <a:t>Some members of staff carried out additional checks with the patient during the </a:t>
            </a:r>
            <a:r>
              <a:rPr lang="en-GB" dirty="0" smtClean="0"/>
              <a:t>call. For example:</a:t>
            </a:r>
          </a:p>
          <a:p>
            <a:pPr lvl="2"/>
            <a:r>
              <a:rPr lang="en-GB" dirty="0"/>
              <a:t>T</a:t>
            </a:r>
            <a:r>
              <a:rPr lang="en-GB" dirty="0" smtClean="0"/>
              <a:t>o </a:t>
            </a:r>
            <a:r>
              <a:rPr lang="en-GB" dirty="0"/>
              <a:t>question the need for multiple appointments if they had more than one future appointment </a:t>
            </a:r>
            <a:r>
              <a:rPr lang="en-GB" dirty="0" smtClean="0"/>
              <a:t>booked.</a:t>
            </a:r>
          </a:p>
          <a:p>
            <a:pPr lvl="2"/>
            <a:r>
              <a:rPr lang="en-GB" dirty="0" smtClean="0"/>
              <a:t>To </a:t>
            </a:r>
            <a:r>
              <a:rPr lang="en-GB" dirty="0"/>
              <a:t>check any outstanding tasks to see if they could be </a:t>
            </a:r>
            <a:r>
              <a:rPr lang="en-GB" dirty="0" smtClean="0"/>
              <a:t>resolved. </a:t>
            </a:r>
          </a:p>
          <a:p>
            <a:pPr lvl="1"/>
            <a:r>
              <a:rPr lang="en-GB" dirty="0" smtClean="0"/>
              <a:t>Whilst </a:t>
            </a:r>
            <a:r>
              <a:rPr lang="en-GB" dirty="0"/>
              <a:t>this extends the length of the call, it does save time overall and provides a better service for the patient. </a:t>
            </a:r>
            <a:endParaRPr lang="en-GB" dirty="0" smtClean="0"/>
          </a:p>
        </p:txBody>
      </p:sp>
    </p:spTree>
    <p:extLst>
      <p:ext uri="{BB962C8B-B14F-4D97-AF65-F5344CB8AC3E}">
        <p14:creationId xmlns:p14="http://schemas.microsoft.com/office/powerpoint/2010/main" val="9119897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General Observations</a:t>
            </a:r>
            <a:endParaRPr lang="en-GB" dirty="0"/>
          </a:p>
        </p:txBody>
      </p:sp>
      <p:sp>
        <p:nvSpPr>
          <p:cNvPr id="3" name="Subtitle 2"/>
          <p:cNvSpPr>
            <a:spLocks noGrp="1"/>
          </p:cNvSpPr>
          <p:nvPr>
            <p:ph idx="1"/>
          </p:nvPr>
        </p:nvSpPr>
        <p:spPr/>
        <p:txBody>
          <a:bodyPr>
            <a:normAutofit fontScale="92500"/>
          </a:bodyPr>
          <a:lstStyle/>
          <a:p>
            <a:r>
              <a:rPr lang="en-GB" dirty="0" smtClean="0"/>
              <a:t>Available Resource</a:t>
            </a:r>
          </a:p>
          <a:p>
            <a:pPr lvl="1"/>
            <a:r>
              <a:rPr lang="en-GB" dirty="0"/>
              <a:t>There was evidence of a significant variation of available resource at </a:t>
            </a:r>
            <a:r>
              <a:rPr lang="en-GB" dirty="0" smtClean="0"/>
              <a:t>MV. E.g. available </a:t>
            </a:r>
            <a:r>
              <a:rPr lang="en-GB" dirty="0"/>
              <a:t>resource at 8am varied between 1 and 4. In order to consistently have an effective call handling service, there has to be a more reliable way to cover staff absence</a:t>
            </a:r>
            <a:r>
              <a:rPr lang="en-GB" dirty="0" smtClean="0"/>
              <a:t>.</a:t>
            </a:r>
          </a:p>
          <a:p>
            <a:pPr lvl="1"/>
            <a:r>
              <a:rPr lang="en-GB" dirty="0" smtClean="0"/>
              <a:t>At GV, only 1 person answers calls after around 10am. This is not always enough, but 2 is too many a lot of the time. Variation will always be a problem for small teams.</a:t>
            </a:r>
            <a:endParaRPr lang="en-GB" dirty="0"/>
          </a:p>
        </p:txBody>
      </p:sp>
    </p:spTree>
    <p:extLst>
      <p:ext uri="{BB962C8B-B14F-4D97-AF65-F5344CB8AC3E}">
        <p14:creationId xmlns:p14="http://schemas.microsoft.com/office/powerpoint/2010/main" val="20733080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4">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Multitasking</a:t>
            </a:r>
            <a:endParaRPr lang="en-GB" dirty="0"/>
          </a:p>
        </p:txBody>
      </p:sp>
      <p:pic>
        <p:nvPicPr>
          <p:cNvPr id="8" name="keep-plates-spinning.jpg">
            <a:hlinkClick r:id="" action="ppaction://media"/>
          </p:cNvPr>
          <p:cNvPicPr>
            <a:picLocks noGrp="1" noChangeAspect="1"/>
          </p:cNvPicPr>
          <p:nvPr>
            <p:ph sz="half" idx="1"/>
            <a:videoFile r:link="rId2"/>
            <p:extLst>
              <p:ext uri="{DAA4B4D4-6D71-4841-9C94-3DE7FCFB9230}">
                <p14:media xmlns:p14="http://schemas.microsoft.com/office/powerpoint/2010/main" r:embed="rId1"/>
              </p:ext>
            </p:extLst>
          </p:nvPr>
        </p:nvPicPr>
        <p:blipFill>
          <a:blip r:embed="rId5"/>
          <a:stretch>
            <a:fillRect/>
          </a:stretch>
        </p:blipFill>
        <p:spPr>
          <a:xfrm>
            <a:off x="248158" y="1844824"/>
            <a:ext cx="4126529" cy="2016225"/>
          </a:xfrm>
        </p:spPr>
      </p:pic>
      <p:pic>
        <p:nvPicPr>
          <p:cNvPr id="9" name="Content Placeholder 8"/>
          <p:cNvPicPr>
            <a:picLocks noGrp="1" noChangeAspect="1"/>
          </p:cNvPicPr>
          <p:nvPr>
            <p:ph sz="half" idx="2"/>
          </p:nvPr>
        </p:nvPicPr>
        <p:blipFill>
          <a:blip r:embed="rId6" cstate="print">
            <a:extLst>
              <a:ext uri="{28A0092B-C50C-407E-A947-70E740481C1C}">
                <a14:useLocalDpi xmlns:a14="http://schemas.microsoft.com/office/drawing/2010/main" val="0"/>
              </a:ext>
            </a:extLst>
          </a:blip>
          <a:stretch>
            <a:fillRect/>
          </a:stretch>
        </p:blipFill>
        <p:spPr>
          <a:xfrm>
            <a:off x="5046293" y="1700808"/>
            <a:ext cx="3634963" cy="3456384"/>
          </a:xfrm>
        </p:spPr>
      </p:pic>
    </p:spTree>
    <p:extLst>
      <p:ext uri="{BB962C8B-B14F-4D97-AF65-F5344CB8AC3E}">
        <p14:creationId xmlns:p14="http://schemas.microsoft.com/office/powerpoint/2010/main" val="214622367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8"/>
                                        </p:tgtEl>
                                      </p:cBhvr>
                                    </p:cmd>
                                  </p:childTnLst>
                                </p:cTn>
                              </p:par>
                            </p:childTnLst>
                          </p:cTn>
                        </p:par>
                      </p:childTnLst>
                    </p:cTn>
                  </p:par>
                </p:childTnLst>
              </p:cTn>
              <p:nextCondLst>
                <p:cond evt="onClick" delay="0">
                  <p:tgtEl>
                    <p:spTgt spid="8"/>
                  </p:tgtEl>
                </p:cond>
              </p:nextCondLst>
            </p:seq>
            <p:video>
              <p:cMediaNode vol="80000" mute="1">
                <p:cTn id="7" fill="hold" display="0">
                  <p:stCondLst>
                    <p:cond delay="indefinite"/>
                  </p:stCondLst>
                </p:cTn>
                <p:tgtEl>
                  <p:spTgt spid="8"/>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we trying to achieve?</a:t>
            </a:r>
            <a:endParaRPr lang="en-GB" dirty="0"/>
          </a:p>
        </p:txBody>
      </p:sp>
      <p:sp>
        <p:nvSpPr>
          <p:cNvPr id="3" name="Subtitle 2"/>
          <p:cNvSpPr>
            <a:spLocks noGrp="1"/>
          </p:cNvSpPr>
          <p:nvPr>
            <p:ph idx="1"/>
          </p:nvPr>
        </p:nvSpPr>
        <p:spPr/>
        <p:txBody>
          <a:bodyPr/>
          <a:lstStyle/>
          <a:p>
            <a:r>
              <a:rPr lang="en-GB" dirty="0" smtClean="0"/>
              <a:t>Most effective / efficient way of doing the job.</a:t>
            </a:r>
          </a:p>
          <a:p>
            <a:r>
              <a:rPr lang="en-GB" dirty="0" smtClean="0"/>
              <a:t>Same process at both sites where possible.</a:t>
            </a:r>
          </a:p>
          <a:p>
            <a:r>
              <a:rPr lang="en-GB" dirty="0" smtClean="0"/>
              <a:t>Saving time to relieve the pressure we are under.</a:t>
            </a:r>
          </a:p>
          <a:p>
            <a:r>
              <a:rPr lang="en-GB" dirty="0" smtClean="0"/>
              <a:t>Providing a better service to patients.</a:t>
            </a:r>
          </a:p>
          <a:p>
            <a:endParaRPr lang="en-GB" dirty="0"/>
          </a:p>
        </p:txBody>
      </p:sp>
    </p:spTree>
    <p:extLst>
      <p:ext uri="{BB962C8B-B14F-4D97-AF65-F5344CB8AC3E}">
        <p14:creationId xmlns:p14="http://schemas.microsoft.com/office/powerpoint/2010/main" val="27307445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General Observations</a:t>
            </a:r>
            <a:endParaRPr lang="en-GB" dirty="0"/>
          </a:p>
        </p:txBody>
      </p:sp>
      <p:sp>
        <p:nvSpPr>
          <p:cNvPr id="3" name="Subtitle 2"/>
          <p:cNvSpPr>
            <a:spLocks noGrp="1"/>
          </p:cNvSpPr>
          <p:nvPr>
            <p:ph idx="1"/>
          </p:nvPr>
        </p:nvSpPr>
        <p:spPr/>
        <p:txBody>
          <a:bodyPr>
            <a:normAutofit/>
          </a:bodyPr>
          <a:lstStyle/>
          <a:p>
            <a:r>
              <a:rPr lang="en-GB" dirty="0" smtClean="0"/>
              <a:t>Multitasking</a:t>
            </a:r>
          </a:p>
          <a:p>
            <a:pPr lvl="1"/>
            <a:r>
              <a:rPr lang="en-GB" dirty="0" smtClean="0"/>
              <a:t>At GV, the admin team try to complete the full range of admin duties in between answering calls or by reducing the number of people answering calls.</a:t>
            </a:r>
          </a:p>
          <a:p>
            <a:pPr lvl="1"/>
            <a:r>
              <a:rPr lang="en-GB" dirty="0" smtClean="0"/>
              <a:t>At MV, some of the admin work is segregated to team members outside of patient services, otherwise it is the same as GV.</a:t>
            </a:r>
            <a:endParaRPr lang="en-GB" dirty="0"/>
          </a:p>
        </p:txBody>
      </p:sp>
    </p:spTree>
    <p:extLst>
      <p:ext uri="{BB962C8B-B14F-4D97-AF65-F5344CB8AC3E}">
        <p14:creationId xmlns:p14="http://schemas.microsoft.com/office/powerpoint/2010/main" val="3224470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General Observations</a:t>
            </a:r>
            <a:endParaRPr lang="en-GB" dirty="0"/>
          </a:p>
        </p:txBody>
      </p:sp>
      <p:sp>
        <p:nvSpPr>
          <p:cNvPr id="3" name="Subtitle 2"/>
          <p:cNvSpPr>
            <a:spLocks noGrp="1"/>
          </p:cNvSpPr>
          <p:nvPr>
            <p:ph idx="1"/>
          </p:nvPr>
        </p:nvSpPr>
        <p:spPr/>
        <p:txBody>
          <a:bodyPr>
            <a:normAutofit/>
          </a:bodyPr>
          <a:lstStyle/>
          <a:p>
            <a:r>
              <a:rPr lang="en-GB" dirty="0" smtClean="0"/>
              <a:t>Outgoing calls</a:t>
            </a:r>
          </a:p>
          <a:p>
            <a:pPr lvl="1"/>
            <a:r>
              <a:rPr lang="en-GB" dirty="0" smtClean="0"/>
              <a:t>What effect does making an outgoing call have on our ability to handle incoming calls?</a:t>
            </a:r>
          </a:p>
          <a:p>
            <a:pPr lvl="1"/>
            <a:r>
              <a:rPr lang="en-GB" dirty="0" smtClean="0"/>
              <a:t>Decision to make an outgoing call:</a:t>
            </a:r>
          </a:p>
          <a:p>
            <a:pPr lvl="2"/>
            <a:r>
              <a:rPr lang="en-GB" dirty="0" smtClean="0"/>
              <a:t>When it goes quiet?</a:t>
            </a:r>
          </a:p>
          <a:p>
            <a:pPr lvl="2"/>
            <a:r>
              <a:rPr lang="en-GB" dirty="0" smtClean="0"/>
              <a:t>If there are enough staff?</a:t>
            </a:r>
          </a:p>
          <a:p>
            <a:pPr lvl="1"/>
            <a:r>
              <a:rPr lang="en-GB" dirty="0" smtClean="0"/>
              <a:t>How do you know it’s quiet, or whether there are enough staff?</a:t>
            </a:r>
          </a:p>
          <a:p>
            <a:pPr lvl="1"/>
            <a:endParaRPr lang="en-GB" dirty="0" smtClean="0"/>
          </a:p>
          <a:p>
            <a:pPr lvl="1"/>
            <a:endParaRPr lang="en-GB" dirty="0" smtClean="0"/>
          </a:p>
        </p:txBody>
      </p:sp>
    </p:spTree>
    <p:extLst>
      <p:ext uri="{BB962C8B-B14F-4D97-AF65-F5344CB8AC3E}">
        <p14:creationId xmlns:p14="http://schemas.microsoft.com/office/powerpoint/2010/main" val="24399050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General Observations</a:t>
            </a:r>
            <a:endParaRPr lang="en-GB" dirty="0"/>
          </a:p>
        </p:txBody>
      </p:sp>
      <p:sp>
        <p:nvSpPr>
          <p:cNvPr id="3" name="Subtitle 2"/>
          <p:cNvSpPr>
            <a:spLocks noGrp="1"/>
          </p:cNvSpPr>
          <p:nvPr>
            <p:ph idx="1"/>
          </p:nvPr>
        </p:nvSpPr>
        <p:spPr/>
        <p:txBody>
          <a:bodyPr>
            <a:normAutofit/>
          </a:bodyPr>
          <a:lstStyle/>
          <a:p>
            <a:r>
              <a:rPr lang="en-GB" dirty="0" smtClean="0"/>
              <a:t>Using the same staff to make outgoing calls and take incoming calls</a:t>
            </a:r>
          </a:p>
          <a:p>
            <a:pPr lvl="1"/>
            <a:r>
              <a:rPr lang="en-GB" dirty="0" smtClean="0"/>
              <a:t>The phone system has a live call status monitor.</a:t>
            </a:r>
          </a:p>
          <a:p>
            <a:pPr lvl="1"/>
            <a:r>
              <a:rPr lang="en-GB" dirty="0" smtClean="0"/>
              <a:t>It is evident from viewing this that using the same staff to make outgoing calls and take incoming calls has a detrimental effect on our ability to handle incoming calls.</a:t>
            </a:r>
          </a:p>
          <a:p>
            <a:pPr lvl="2"/>
            <a:r>
              <a:rPr lang="en-GB" dirty="0" smtClean="0"/>
              <a:t>Increases waiting times &amp; abandoned calls.</a:t>
            </a:r>
          </a:p>
          <a:p>
            <a:pPr lvl="1"/>
            <a:endParaRPr lang="en-GB" dirty="0" smtClean="0"/>
          </a:p>
          <a:p>
            <a:pPr lvl="1"/>
            <a:endParaRPr lang="en-GB" dirty="0" smtClean="0"/>
          </a:p>
        </p:txBody>
      </p:sp>
    </p:spTree>
    <p:extLst>
      <p:ext uri="{BB962C8B-B14F-4D97-AF65-F5344CB8AC3E}">
        <p14:creationId xmlns:p14="http://schemas.microsoft.com/office/powerpoint/2010/main" val="23513384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Summary of the issues</a:t>
            </a:r>
            <a:endParaRPr lang="en-GB" dirty="0"/>
          </a:p>
        </p:txBody>
      </p:sp>
      <p:sp>
        <p:nvSpPr>
          <p:cNvPr id="3" name="Subtitle 2"/>
          <p:cNvSpPr>
            <a:spLocks noGrp="1"/>
          </p:cNvSpPr>
          <p:nvPr>
            <p:ph idx="1"/>
          </p:nvPr>
        </p:nvSpPr>
        <p:spPr/>
        <p:txBody>
          <a:bodyPr>
            <a:normAutofit fontScale="77500" lnSpcReduction="20000"/>
          </a:bodyPr>
          <a:lstStyle/>
          <a:p>
            <a:r>
              <a:rPr lang="en-GB" dirty="0" smtClean="0"/>
              <a:t>There are too many abandoned calls.</a:t>
            </a:r>
          </a:p>
          <a:p>
            <a:r>
              <a:rPr lang="en-GB" dirty="0" smtClean="0"/>
              <a:t>Using the same resource to make outgoing calls and receive incoming calls adversely affects the service we provide.</a:t>
            </a:r>
          </a:p>
          <a:p>
            <a:r>
              <a:rPr lang="en-GB" dirty="0" smtClean="0"/>
              <a:t>The current distribution of resource throughout the week doesn’t match the distribution of call volume.</a:t>
            </a:r>
          </a:p>
          <a:p>
            <a:r>
              <a:rPr lang="en-GB" dirty="0" smtClean="0"/>
              <a:t>We need to have a more robust system to cover staff holidays and lunch breaks.</a:t>
            </a:r>
          </a:p>
          <a:p>
            <a:r>
              <a:rPr lang="en-GB" dirty="0" smtClean="0"/>
              <a:t>We need to invest in training for our staff to ensure they can deal effectively with incoming calls.</a:t>
            </a:r>
          </a:p>
          <a:p>
            <a:r>
              <a:rPr lang="en-GB" dirty="0" smtClean="0"/>
              <a:t>The volume of work and size of the team at GV is too small to deal effectively with natural fluctuations in work volume.</a:t>
            </a:r>
          </a:p>
          <a:p>
            <a:pPr lvl="1"/>
            <a:endParaRPr lang="en-GB" dirty="0" smtClean="0"/>
          </a:p>
          <a:p>
            <a:pPr lvl="1"/>
            <a:endParaRPr lang="en-GB" dirty="0" smtClean="0"/>
          </a:p>
        </p:txBody>
      </p:sp>
    </p:spTree>
    <p:extLst>
      <p:ext uri="{BB962C8B-B14F-4D97-AF65-F5344CB8AC3E}">
        <p14:creationId xmlns:p14="http://schemas.microsoft.com/office/powerpoint/2010/main" val="2189097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Recommendations</a:t>
            </a:r>
            <a:endParaRPr lang="en-GB" dirty="0"/>
          </a:p>
        </p:txBody>
      </p:sp>
      <p:sp>
        <p:nvSpPr>
          <p:cNvPr id="3" name="Subtitle 2"/>
          <p:cNvSpPr>
            <a:spLocks noGrp="1"/>
          </p:cNvSpPr>
          <p:nvPr>
            <p:ph idx="1"/>
          </p:nvPr>
        </p:nvSpPr>
        <p:spPr/>
        <p:txBody>
          <a:bodyPr>
            <a:normAutofit lnSpcReduction="10000"/>
          </a:bodyPr>
          <a:lstStyle/>
          <a:p>
            <a:r>
              <a:rPr lang="en-GB" dirty="0" smtClean="0"/>
              <a:t>Route all incoming calls for both sites to a dedicated resource pool at MV.</a:t>
            </a:r>
          </a:p>
          <a:p>
            <a:r>
              <a:rPr lang="en-GB" dirty="0" smtClean="0"/>
              <a:t>Utilise a separate resource pool at GV for making all outgoing admin calls on behalf of both sites.</a:t>
            </a:r>
          </a:p>
          <a:p>
            <a:r>
              <a:rPr lang="en-GB" dirty="0" smtClean="0"/>
              <a:t>Install a screen at MV to show the live call status monitor; allowing staff to see how many patients are in the queue and make informed decisions about work selection.</a:t>
            </a:r>
          </a:p>
          <a:p>
            <a:pPr lvl="1"/>
            <a:endParaRPr lang="en-GB" dirty="0" smtClean="0"/>
          </a:p>
          <a:p>
            <a:pPr lvl="1"/>
            <a:endParaRPr lang="en-GB" dirty="0" smtClean="0"/>
          </a:p>
        </p:txBody>
      </p:sp>
    </p:spTree>
    <p:extLst>
      <p:ext uri="{BB962C8B-B14F-4D97-AF65-F5344CB8AC3E}">
        <p14:creationId xmlns:p14="http://schemas.microsoft.com/office/powerpoint/2010/main" val="12733691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Recommendations – Moss Valley</a:t>
            </a:r>
            <a:endParaRPr lang="en-GB" dirty="0"/>
          </a:p>
        </p:txBody>
      </p:sp>
      <p:sp>
        <p:nvSpPr>
          <p:cNvPr id="3" name="Subtitle 2"/>
          <p:cNvSpPr>
            <a:spLocks noGrp="1"/>
          </p:cNvSpPr>
          <p:nvPr>
            <p:ph idx="1"/>
          </p:nvPr>
        </p:nvSpPr>
        <p:spPr/>
        <p:txBody>
          <a:bodyPr>
            <a:normAutofit fontScale="77500" lnSpcReduction="20000"/>
          </a:bodyPr>
          <a:lstStyle/>
          <a:p>
            <a:r>
              <a:rPr lang="en-GB" dirty="0" smtClean="0"/>
              <a:t>Adjust resource within patient services at MV to reflect the distribution of call volume across the week.</a:t>
            </a:r>
          </a:p>
          <a:p>
            <a:pPr lvl="1"/>
            <a:r>
              <a:rPr lang="en-GB" dirty="0" smtClean="0"/>
              <a:t>Discussions with staff have taken place over the last week &amp; we have agreed a small number of changes to working hours for some staff.</a:t>
            </a:r>
          </a:p>
          <a:p>
            <a:pPr lvl="1"/>
            <a:r>
              <a:rPr lang="en-GB" dirty="0" smtClean="0"/>
              <a:t>New working patterns start on 3</a:t>
            </a:r>
            <a:r>
              <a:rPr lang="en-GB" baseline="30000" dirty="0" smtClean="0"/>
              <a:t>rd</a:t>
            </a:r>
            <a:r>
              <a:rPr lang="en-GB" dirty="0" smtClean="0"/>
              <a:t> April.</a:t>
            </a:r>
          </a:p>
          <a:p>
            <a:r>
              <a:rPr lang="en-GB" dirty="0" smtClean="0"/>
              <a:t>Ensure there is sufficient resource within patient services to cover planned absence, with less reliance on overtime.</a:t>
            </a:r>
          </a:p>
          <a:p>
            <a:pPr lvl="1"/>
            <a:r>
              <a:rPr lang="en-GB" dirty="0" smtClean="0"/>
              <a:t>We will employ additional resource specifically for holiday cover and to allow sufficient time for training.</a:t>
            </a:r>
          </a:p>
          <a:p>
            <a:pPr lvl="1"/>
            <a:r>
              <a:rPr lang="en-GB" dirty="0" smtClean="0"/>
              <a:t>Abbie Smith (apprentice) started on 6</a:t>
            </a:r>
            <a:r>
              <a:rPr lang="en-GB" baseline="30000" dirty="0" smtClean="0"/>
              <a:t>th</a:t>
            </a:r>
            <a:r>
              <a:rPr lang="en-GB" dirty="0" smtClean="0"/>
              <a:t> March.</a:t>
            </a:r>
          </a:p>
          <a:p>
            <a:r>
              <a:rPr lang="en-GB" dirty="0" smtClean="0"/>
              <a:t>Allocate other work to the patient services team that can easily be left when a call comes in and does not involve making outgoing calls.</a:t>
            </a:r>
          </a:p>
          <a:p>
            <a:pPr lvl="1"/>
            <a:endParaRPr lang="en-GB" dirty="0" smtClean="0"/>
          </a:p>
          <a:p>
            <a:pPr lvl="1"/>
            <a:endParaRPr lang="en-GB" dirty="0" smtClean="0"/>
          </a:p>
        </p:txBody>
      </p:sp>
    </p:spTree>
    <p:extLst>
      <p:ext uri="{BB962C8B-B14F-4D97-AF65-F5344CB8AC3E}">
        <p14:creationId xmlns:p14="http://schemas.microsoft.com/office/powerpoint/2010/main" val="18786012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Calculation of required resource</a:t>
            </a:r>
            <a:endParaRPr lang="en-GB" dirty="0"/>
          </a:p>
        </p:txBody>
      </p:sp>
      <p:sp>
        <p:nvSpPr>
          <p:cNvPr id="3" name="Subtitle 2"/>
          <p:cNvSpPr>
            <a:spLocks noGrp="1"/>
          </p:cNvSpPr>
          <p:nvPr>
            <p:ph idx="1"/>
          </p:nvPr>
        </p:nvSpPr>
        <p:spPr/>
        <p:txBody>
          <a:bodyPr>
            <a:normAutofit fontScale="92500" lnSpcReduction="10000"/>
          </a:bodyPr>
          <a:lstStyle/>
          <a:p>
            <a:r>
              <a:rPr lang="en-GB" dirty="0" smtClean="0"/>
              <a:t>Total call time for each hour of the working week.</a:t>
            </a:r>
          </a:p>
          <a:p>
            <a:r>
              <a:rPr lang="en-GB" dirty="0" smtClean="0"/>
              <a:t>Additional time to deal with any admin generated by the call (e.g. raising a task)</a:t>
            </a:r>
          </a:p>
          <a:p>
            <a:pPr lvl="1"/>
            <a:r>
              <a:rPr lang="en-GB" dirty="0" smtClean="0"/>
              <a:t>An average of 30 seconds was observed, but 60 seconds has been used.</a:t>
            </a:r>
          </a:p>
          <a:p>
            <a:r>
              <a:rPr lang="en-GB" dirty="0" smtClean="0"/>
              <a:t>Adjustment for natural variation</a:t>
            </a:r>
          </a:p>
          <a:p>
            <a:pPr lvl="1"/>
            <a:r>
              <a:rPr lang="en-GB" dirty="0" smtClean="0"/>
              <a:t>25% has been added.</a:t>
            </a:r>
          </a:p>
          <a:p>
            <a:r>
              <a:rPr lang="en-GB" dirty="0" smtClean="0"/>
              <a:t>Rounding up</a:t>
            </a:r>
          </a:p>
          <a:p>
            <a:pPr lvl="1"/>
            <a:r>
              <a:rPr lang="en-GB" dirty="0" smtClean="0"/>
              <a:t>E.g. where the calculation says 3.1, we have included 4 members of staff.</a:t>
            </a:r>
          </a:p>
          <a:p>
            <a:pPr lvl="1"/>
            <a:endParaRPr lang="en-GB" dirty="0" smtClean="0"/>
          </a:p>
          <a:p>
            <a:pPr lvl="1"/>
            <a:endParaRPr lang="en-GB" dirty="0" smtClean="0"/>
          </a:p>
        </p:txBody>
      </p:sp>
    </p:spTree>
    <p:extLst>
      <p:ext uri="{BB962C8B-B14F-4D97-AF65-F5344CB8AC3E}">
        <p14:creationId xmlns:p14="http://schemas.microsoft.com/office/powerpoint/2010/main" val="20794798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Calculation of required resource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0902523"/>
              </p:ext>
            </p:extLst>
          </p:nvPr>
        </p:nvGraphicFramePr>
        <p:xfrm>
          <a:off x="1259631" y="1700813"/>
          <a:ext cx="6360369" cy="3415477"/>
        </p:xfrm>
        <a:graphic>
          <a:graphicData uri="http://schemas.openxmlformats.org/drawingml/2006/table">
            <a:tbl>
              <a:tblPr firstRow="1" firstCol="1" bandRow="1"/>
              <a:tblGrid>
                <a:gridCol w="886476"/>
                <a:gridCol w="385597"/>
                <a:gridCol w="862625"/>
                <a:gridCol w="409449"/>
                <a:gridCol w="862625"/>
                <a:gridCol w="409449"/>
                <a:gridCol w="862625"/>
                <a:gridCol w="409449"/>
                <a:gridCol w="862625"/>
                <a:gridCol w="409449"/>
              </a:tblGrid>
              <a:tr h="262729">
                <a:tc gridSpan="2">
                  <a:txBody>
                    <a:bodyPr/>
                    <a:lstStyle/>
                    <a:p>
                      <a:pPr algn="ctr">
                        <a:lnSpc>
                          <a:spcPct val="115000"/>
                        </a:lnSpc>
                        <a:spcAft>
                          <a:spcPts val="0"/>
                        </a:spcAft>
                      </a:pPr>
                      <a:r>
                        <a:rPr lang="en-GB" sz="1100" dirty="0">
                          <a:solidFill>
                            <a:srgbClr val="000000"/>
                          </a:solidFill>
                          <a:effectLst/>
                          <a:latin typeface="Calibri"/>
                          <a:ea typeface="Times New Roman"/>
                          <a:cs typeface="Times New Roman"/>
                        </a:rPr>
                        <a:t>Monday</a:t>
                      </a:r>
                      <a:endParaRPr lang="en-GB" sz="11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a:lnSpc>
                          <a:spcPct val="115000"/>
                        </a:lnSpc>
                        <a:spcAft>
                          <a:spcPts val="0"/>
                        </a:spcAft>
                      </a:pPr>
                      <a:r>
                        <a:rPr lang="en-GB" sz="1100">
                          <a:solidFill>
                            <a:srgbClr val="000000"/>
                          </a:solidFill>
                          <a:effectLst/>
                          <a:latin typeface="Calibri"/>
                          <a:ea typeface="Times New Roman"/>
                          <a:cs typeface="Times New Roman"/>
                        </a:rPr>
                        <a:t>Tuesday</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a:lnSpc>
                          <a:spcPct val="115000"/>
                        </a:lnSpc>
                        <a:spcAft>
                          <a:spcPts val="0"/>
                        </a:spcAft>
                      </a:pPr>
                      <a:r>
                        <a:rPr lang="en-GB" sz="1100">
                          <a:solidFill>
                            <a:srgbClr val="000000"/>
                          </a:solidFill>
                          <a:effectLst/>
                          <a:latin typeface="Calibri"/>
                          <a:ea typeface="Times New Roman"/>
                          <a:cs typeface="Times New Roman"/>
                        </a:rPr>
                        <a:t>Wednesday</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a:lnSpc>
                          <a:spcPct val="115000"/>
                        </a:lnSpc>
                        <a:spcAft>
                          <a:spcPts val="0"/>
                        </a:spcAft>
                      </a:pPr>
                      <a:r>
                        <a:rPr lang="en-GB" sz="1100">
                          <a:solidFill>
                            <a:srgbClr val="000000"/>
                          </a:solidFill>
                          <a:effectLst/>
                          <a:latin typeface="Calibri"/>
                          <a:ea typeface="Times New Roman"/>
                          <a:cs typeface="Times New Roman"/>
                        </a:rPr>
                        <a:t>Thursday</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a:lnSpc>
                          <a:spcPct val="115000"/>
                        </a:lnSpc>
                        <a:spcAft>
                          <a:spcPts val="0"/>
                        </a:spcAft>
                      </a:pPr>
                      <a:r>
                        <a:rPr lang="en-GB" sz="1100">
                          <a:solidFill>
                            <a:srgbClr val="000000"/>
                          </a:solidFill>
                          <a:effectLst/>
                          <a:latin typeface="Calibri"/>
                          <a:ea typeface="Times New Roman"/>
                          <a:cs typeface="Times New Roman"/>
                        </a:rPr>
                        <a:t>Friday</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r>
              <a:tr h="262729">
                <a:tc>
                  <a:txBody>
                    <a:bodyPr/>
                    <a:lstStyle/>
                    <a:p>
                      <a:pPr algn="ctr">
                        <a:lnSpc>
                          <a:spcPct val="115000"/>
                        </a:lnSpc>
                        <a:spcAft>
                          <a:spcPts val="0"/>
                        </a:spcAft>
                      </a:pPr>
                      <a:r>
                        <a:rPr lang="en-GB" sz="1100">
                          <a:solidFill>
                            <a:srgbClr val="000000"/>
                          </a:solidFill>
                          <a:effectLst/>
                          <a:latin typeface="Calibri"/>
                          <a:ea typeface="Times New Roman"/>
                          <a:cs typeface="Times New Roman"/>
                        </a:rPr>
                        <a:t>08:00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dirty="0">
                          <a:solidFill>
                            <a:srgbClr val="000000"/>
                          </a:solidFill>
                          <a:effectLst/>
                          <a:latin typeface="Calibri"/>
                          <a:ea typeface="Times New Roman"/>
                          <a:cs typeface="Times New Roman"/>
                        </a:rPr>
                        <a:t>6</a:t>
                      </a:r>
                      <a:endParaRPr lang="en-GB" sz="1100" dirty="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08:00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08:00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08:00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08:00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62729">
                <a:tc>
                  <a:txBody>
                    <a:bodyPr/>
                    <a:lstStyle/>
                    <a:p>
                      <a:pPr algn="ctr">
                        <a:lnSpc>
                          <a:spcPct val="115000"/>
                        </a:lnSpc>
                        <a:spcAft>
                          <a:spcPts val="0"/>
                        </a:spcAft>
                      </a:pPr>
                      <a:r>
                        <a:rPr lang="en-GB" sz="1100">
                          <a:solidFill>
                            <a:srgbClr val="000000"/>
                          </a:solidFill>
                          <a:effectLst/>
                          <a:latin typeface="Calibri"/>
                          <a:ea typeface="Times New Roman"/>
                          <a:cs typeface="Times New Roman"/>
                        </a:rPr>
                        <a:t>09:00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5</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09:00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09:00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09:00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09:00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62729">
                <a:tc>
                  <a:txBody>
                    <a:bodyPr/>
                    <a:lstStyle/>
                    <a:p>
                      <a:pPr algn="ctr">
                        <a:lnSpc>
                          <a:spcPct val="115000"/>
                        </a:lnSpc>
                        <a:spcAft>
                          <a:spcPts val="0"/>
                        </a:spcAft>
                      </a:pPr>
                      <a:r>
                        <a:rPr lang="en-GB" sz="1100">
                          <a:solidFill>
                            <a:srgbClr val="000000"/>
                          </a:solidFill>
                          <a:effectLst/>
                          <a:latin typeface="Calibri"/>
                          <a:ea typeface="Times New Roman"/>
                          <a:cs typeface="Times New Roman"/>
                        </a:rPr>
                        <a:t>10:00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4</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10:00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10:00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10:00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4</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10:00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62729">
                <a:tc>
                  <a:txBody>
                    <a:bodyPr/>
                    <a:lstStyle/>
                    <a:p>
                      <a:pPr algn="ctr">
                        <a:lnSpc>
                          <a:spcPct val="115000"/>
                        </a:lnSpc>
                        <a:spcAft>
                          <a:spcPts val="0"/>
                        </a:spcAft>
                      </a:pPr>
                      <a:r>
                        <a:rPr lang="en-GB" sz="1100">
                          <a:solidFill>
                            <a:srgbClr val="000000"/>
                          </a:solidFill>
                          <a:effectLst/>
                          <a:latin typeface="Calibri"/>
                          <a:ea typeface="Times New Roman"/>
                          <a:cs typeface="Times New Roman"/>
                        </a:rPr>
                        <a:t>11:00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4</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11:00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11:00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11:00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11:00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62729">
                <a:tc>
                  <a:txBody>
                    <a:bodyPr/>
                    <a:lstStyle/>
                    <a:p>
                      <a:pPr algn="ctr">
                        <a:lnSpc>
                          <a:spcPct val="115000"/>
                        </a:lnSpc>
                        <a:spcAft>
                          <a:spcPts val="0"/>
                        </a:spcAft>
                      </a:pPr>
                      <a:r>
                        <a:rPr lang="en-GB" sz="1100">
                          <a:solidFill>
                            <a:srgbClr val="000000"/>
                          </a:solidFill>
                          <a:effectLst/>
                          <a:latin typeface="Calibri"/>
                          <a:ea typeface="Times New Roman"/>
                          <a:cs typeface="Times New Roman"/>
                        </a:rPr>
                        <a:t>12:00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12:00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12:00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12:00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12:00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62729">
                <a:tc>
                  <a:txBody>
                    <a:bodyPr/>
                    <a:lstStyle/>
                    <a:p>
                      <a:pPr algn="ctr">
                        <a:lnSpc>
                          <a:spcPct val="115000"/>
                        </a:lnSpc>
                        <a:spcAft>
                          <a:spcPts val="0"/>
                        </a:spcAft>
                      </a:pPr>
                      <a:r>
                        <a:rPr lang="en-GB" sz="1100">
                          <a:solidFill>
                            <a:srgbClr val="000000"/>
                          </a:solidFill>
                          <a:effectLst/>
                          <a:latin typeface="Calibri"/>
                          <a:ea typeface="Times New Roman"/>
                          <a:cs typeface="Times New Roman"/>
                        </a:rPr>
                        <a:t>13:00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13:00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13:00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13:00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13:00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62729">
                <a:tc>
                  <a:txBody>
                    <a:bodyPr/>
                    <a:lstStyle/>
                    <a:p>
                      <a:pPr algn="ctr">
                        <a:lnSpc>
                          <a:spcPct val="115000"/>
                        </a:lnSpc>
                        <a:spcAft>
                          <a:spcPts val="0"/>
                        </a:spcAft>
                      </a:pPr>
                      <a:r>
                        <a:rPr lang="en-GB" sz="1100">
                          <a:solidFill>
                            <a:srgbClr val="000000"/>
                          </a:solidFill>
                          <a:effectLst/>
                          <a:latin typeface="Calibri"/>
                          <a:ea typeface="Times New Roman"/>
                          <a:cs typeface="Times New Roman"/>
                        </a:rPr>
                        <a:t>14:00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14:00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14:00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14:00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14:00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62729">
                <a:tc>
                  <a:txBody>
                    <a:bodyPr/>
                    <a:lstStyle/>
                    <a:p>
                      <a:pPr algn="ctr">
                        <a:lnSpc>
                          <a:spcPct val="115000"/>
                        </a:lnSpc>
                        <a:spcAft>
                          <a:spcPts val="0"/>
                        </a:spcAft>
                      </a:pPr>
                      <a:r>
                        <a:rPr lang="en-GB" sz="1100">
                          <a:solidFill>
                            <a:srgbClr val="000000"/>
                          </a:solidFill>
                          <a:effectLst/>
                          <a:latin typeface="Calibri"/>
                          <a:ea typeface="Times New Roman"/>
                          <a:cs typeface="Times New Roman"/>
                        </a:rPr>
                        <a:t>15:00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15:00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15:00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15:00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15:00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62729">
                <a:tc>
                  <a:txBody>
                    <a:bodyPr/>
                    <a:lstStyle/>
                    <a:p>
                      <a:pPr algn="ctr">
                        <a:lnSpc>
                          <a:spcPct val="115000"/>
                        </a:lnSpc>
                        <a:spcAft>
                          <a:spcPts val="0"/>
                        </a:spcAft>
                      </a:pPr>
                      <a:r>
                        <a:rPr lang="en-GB" sz="1100">
                          <a:solidFill>
                            <a:srgbClr val="000000"/>
                          </a:solidFill>
                          <a:effectLst/>
                          <a:latin typeface="Calibri"/>
                          <a:ea typeface="Times New Roman"/>
                          <a:cs typeface="Times New Roman"/>
                        </a:rPr>
                        <a:t>16:00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3</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16:00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16:00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16:00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16:00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62729">
                <a:tc>
                  <a:txBody>
                    <a:bodyPr/>
                    <a:lstStyle/>
                    <a:p>
                      <a:pPr algn="ctr">
                        <a:lnSpc>
                          <a:spcPct val="115000"/>
                        </a:lnSpc>
                        <a:spcAft>
                          <a:spcPts val="0"/>
                        </a:spcAft>
                      </a:pPr>
                      <a:r>
                        <a:rPr lang="en-GB" sz="1100">
                          <a:solidFill>
                            <a:srgbClr val="000000"/>
                          </a:solidFill>
                          <a:effectLst/>
                          <a:latin typeface="Calibri"/>
                          <a:ea typeface="Times New Roman"/>
                          <a:cs typeface="Times New Roman"/>
                        </a:rPr>
                        <a:t>17:00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17:00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17:00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17:00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2</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17:00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62729">
                <a:tc>
                  <a:txBody>
                    <a:bodyPr/>
                    <a:lstStyle/>
                    <a:p>
                      <a:pPr algn="ctr">
                        <a:lnSpc>
                          <a:spcPct val="115000"/>
                        </a:lnSpc>
                        <a:spcAft>
                          <a:spcPts val="0"/>
                        </a:spcAft>
                      </a:pPr>
                      <a:r>
                        <a:rPr lang="en-GB" sz="1100">
                          <a:solidFill>
                            <a:srgbClr val="000000"/>
                          </a:solidFill>
                          <a:effectLst/>
                          <a:latin typeface="Calibri"/>
                          <a:ea typeface="Times New Roman"/>
                          <a:cs typeface="Times New Roman"/>
                        </a:rPr>
                        <a:t>18:00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18:00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18:00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18:00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18:00</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100">
                          <a:solidFill>
                            <a:srgbClr val="000000"/>
                          </a:solidFill>
                          <a:effectLst/>
                          <a:latin typeface="Calibri"/>
                          <a:ea typeface="Times New Roman"/>
                          <a:cs typeface="Times New Roman"/>
                        </a:rPr>
                        <a:t>1</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62729">
                <a:tc>
                  <a:txBody>
                    <a:bodyPr/>
                    <a:lstStyle/>
                    <a:p>
                      <a:pPr algn="ctr">
                        <a:lnSpc>
                          <a:spcPct val="115000"/>
                        </a:lnSpc>
                        <a:spcAft>
                          <a:spcPts val="0"/>
                        </a:spcAft>
                      </a:pPr>
                      <a:r>
                        <a:rPr lang="en-GB" sz="1100" b="1">
                          <a:solidFill>
                            <a:srgbClr val="000000"/>
                          </a:solidFill>
                          <a:effectLst/>
                          <a:latin typeface="Calibri"/>
                          <a:ea typeface="Times New Roman"/>
                          <a:cs typeface="Times New Roman"/>
                        </a:rPr>
                        <a:t>Totals</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solidFill>
                            <a:srgbClr val="000000"/>
                          </a:solidFill>
                          <a:effectLst/>
                          <a:latin typeface="Calibri"/>
                          <a:ea typeface="Times New Roman"/>
                          <a:cs typeface="Times New Roman"/>
                        </a:rPr>
                        <a:t>36</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a:solidFill>
                            <a:srgbClr val="000000"/>
                          </a:solidFill>
                          <a:effectLst/>
                          <a:latin typeface="Calibri"/>
                          <a:ea typeface="Times New Roman"/>
                          <a:cs typeface="Times New Roman"/>
                        </a:rPr>
                        <a:t> </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solidFill>
                            <a:srgbClr val="000000"/>
                          </a:solidFill>
                          <a:effectLst/>
                          <a:latin typeface="Calibri"/>
                          <a:ea typeface="Times New Roman"/>
                          <a:cs typeface="Times New Roman"/>
                        </a:rPr>
                        <a:t>26</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a:solidFill>
                            <a:srgbClr val="000000"/>
                          </a:solidFill>
                          <a:effectLst/>
                          <a:latin typeface="Calibri"/>
                          <a:ea typeface="Times New Roman"/>
                          <a:cs typeface="Times New Roman"/>
                        </a:rPr>
                        <a:t> </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solidFill>
                            <a:srgbClr val="000000"/>
                          </a:solidFill>
                          <a:effectLst/>
                          <a:latin typeface="Calibri"/>
                          <a:ea typeface="Times New Roman"/>
                          <a:cs typeface="Times New Roman"/>
                        </a:rPr>
                        <a:t>24</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a:solidFill>
                            <a:srgbClr val="000000"/>
                          </a:solidFill>
                          <a:effectLst/>
                          <a:latin typeface="Calibri"/>
                          <a:ea typeface="Times New Roman"/>
                          <a:cs typeface="Times New Roman"/>
                        </a:rPr>
                        <a:t> </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solidFill>
                            <a:srgbClr val="000000"/>
                          </a:solidFill>
                          <a:effectLst/>
                          <a:latin typeface="Calibri"/>
                          <a:ea typeface="Times New Roman"/>
                          <a:cs typeface="Times New Roman"/>
                        </a:rPr>
                        <a:t>28</a:t>
                      </a:r>
                      <a:endParaRPr lang="en-GB" sz="110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a:solidFill>
                            <a:srgbClr val="000000"/>
                          </a:solidFill>
                          <a:effectLst/>
                          <a:latin typeface="Calibri"/>
                          <a:ea typeface="Times New Roman"/>
                          <a:cs typeface="Times New Roman"/>
                        </a:rPr>
                        <a:t> </a:t>
                      </a:r>
                      <a:endParaRPr lang="en-GB"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dirty="0">
                          <a:solidFill>
                            <a:srgbClr val="000000"/>
                          </a:solidFill>
                          <a:effectLst/>
                          <a:latin typeface="Calibri"/>
                          <a:ea typeface="Times New Roman"/>
                          <a:cs typeface="Times New Roman"/>
                        </a:rPr>
                        <a:t>25</a:t>
                      </a:r>
                      <a:endParaRPr lang="en-GB" sz="1100" dirty="0">
                        <a:effectLst/>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1524000" y="2609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411318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Calculation of required resource</a:t>
            </a:r>
            <a:endParaRPr lang="en-GB" dirty="0"/>
          </a:p>
        </p:txBody>
      </p:sp>
      <p:sp>
        <p:nvSpPr>
          <p:cNvPr id="5" name="Rectangle 1"/>
          <p:cNvSpPr>
            <a:spLocks noChangeArrowheads="1"/>
          </p:cNvSpPr>
          <p:nvPr/>
        </p:nvSpPr>
        <p:spPr bwMode="auto">
          <a:xfrm>
            <a:off x="1524000" y="2609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p:txBody>
          <a:bodyPr/>
          <a:lstStyle/>
          <a:p>
            <a:r>
              <a:rPr lang="en-GB" dirty="0" smtClean="0"/>
              <a:t>MV patient services has a capacity of 4 desks.</a:t>
            </a:r>
          </a:p>
          <a:p>
            <a:r>
              <a:rPr lang="en-GB" dirty="0" smtClean="0"/>
              <a:t>GV will need to take incoming calls from 8am to 10am on Mondays (using 2 members of staff).</a:t>
            </a:r>
          </a:p>
          <a:p>
            <a:r>
              <a:rPr lang="en-GB" dirty="0" smtClean="0"/>
              <a:t>MV Patient Services will have more staff than is required at certain times. Spare resource can be used for other admin duties.</a:t>
            </a:r>
            <a:endParaRPr lang="en-GB" dirty="0"/>
          </a:p>
        </p:txBody>
      </p:sp>
    </p:spTree>
    <p:extLst>
      <p:ext uri="{BB962C8B-B14F-4D97-AF65-F5344CB8AC3E}">
        <p14:creationId xmlns:p14="http://schemas.microsoft.com/office/powerpoint/2010/main" val="7008706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Recommendations – Gosforth Valley</a:t>
            </a:r>
            <a:endParaRPr lang="en-GB" dirty="0"/>
          </a:p>
        </p:txBody>
      </p:sp>
      <p:sp>
        <p:nvSpPr>
          <p:cNvPr id="3" name="Subtitle 2"/>
          <p:cNvSpPr>
            <a:spLocks noGrp="1"/>
          </p:cNvSpPr>
          <p:nvPr>
            <p:ph idx="1"/>
          </p:nvPr>
        </p:nvSpPr>
        <p:spPr/>
        <p:txBody>
          <a:bodyPr>
            <a:normAutofit fontScale="92500"/>
          </a:bodyPr>
          <a:lstStyle/>
          <a:p>
            <a:r>
              <a:rPr lang="en-GB" dirty="0" smtClean="0"/>
              <a:t>Adjust resource within the admin team to ensure it has sufficient capacity to:</a:t>
            </a:r>
          </a:p>
          <a:p>
            <a:pPr lvl="1"/>
            <a:r>
              <a:rPr lang="en-GB" dirty="0" smtClean="0"/>
              <a:t>Make all outgoing admin calls on behalf of both sites.</a:t>
            </a:r>
          </a:p>
          <a:p>
            <a:pPr lvl="1"/>
            <a:r>
              <a:rPr lang="en-GB" dirty="0" smtClean="0"/>
              <a:t>Undertake site specific duties (e.g. voicemail medication requests, scanning &amp; secretarial duties).</a:t>
            </a:r>
          </a:p>
          <a:p>
            <a:pPr lvl="1"/>
            <a:r>
              <a:rPr lang="en-GB" dirty="0" smtClean="0"/>
              <a:t>Undertake any combined duties on behalf of both sites that are unsuitable to be carried out within Patient Services at Moss Valley or with any remaining admin resource at Moss Valley.</a:t>
            </a:r>
          </a:p>
        </p:txBody>
      </p:sp>
    </p:spTree>
    <p:extLst>
      <p:ext uri="{BB962C8B-B14F-4D97-AF65-F5344CB8AC3E}">
        <p14:creationId xmlns:p14="http://schemas.microsoft.com/office/powerpoint/2010/main" val="1338970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the need to change?</a:t>
            </a:r>
            <a:endParaRPr lang="en-GB" dirty="0"/>
          </a:p>
        </p:txBody>
      </p:sp>
      <p:sp>
        <p:nvSpPr>
          <p:cNvPr id="3" name="Subtitle 2"/>
          <p:cNvSpPr>
            <a:spLocks noGrp="1"/>
          </p:cNvSpPr>
          <p:nvPr>
            <p:ph idx="1"/>
          </p:nvPr>
        </p:nvSpPr>
        <p:spPr/>
        <p:txBody>
          <a:bodyPr/>
          <a:lstStyle/>
          <a:p>
            <a:r>
              <a:rPr lang="en-GB" dirty="0" smtClean="0"/>
              <a:t>The job is becoming more complicated</a:t>
            </a:r>
          </a:p>
          <a:p>
            <a:r>
              <a:rPr lang="en-GB" dirty="0" smtClean="0"/>
              <a:t>There’s more to do in the same amount of time</a:t>
            </a:r>
          </a:p>
          <a:p>
            <a:r>
              <a:rPr lang="en-GB" dirty="0" smtClean="0"/>
              <a:t>Patient expectations are rising</a:t>
            </a:r>
          </a:p>
          <a:p>
            <a:r>
              <a:rPr lang="en-GB" dirty="0" smtClean="0"/>
              <a:t>Risk of increase in complaints, patient safety issues, staff wellbeing, staff turnover</a:t>
            </a:r>
          </a:p>
          <a:p>
            <a:pPr marL="0" indent="0">
              <a:buNone/>
            </a:pPr>
            <a:endParaRPr lang="en-GB" dirty="0"/>
          </a:p>
        </p:txBody>
      </p:sp>
    </p:spTree>
    <p:extLst>
      <p:ext uri="{BB962C8B-B14F-4D97-AF65-F5344CB8AC3E}">
        <p14:creationId xmlns:p14="http://schemas.microsoft.com/office/powerpoint/2010/main" val="4698837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Referrals &amp; Incoming Documents</a:t>
            </a:r>
            <a:endParaRPr lang="en-GB" dirty="0"/>
          </a:p>
        </p:txBody>
      </p:sp>
      <p:sp>
        <p:nvSpPr>
          <p:cNvPr id="5" name="Rectangle 1"/>
          <p:cNvSpPr>
            <a:spLocks noChangeArrowheads="1"/>
          </p:cNvSpPr>
          <p:nvPr/>
        </p:nvSpPr>
        <p:spPr bwMode="auto">
          <a:xfrm>
            <a:off x="1524000" y="2609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dirty="0" smtClean="0"/>
              <a:t>At GV, this work has traditionally been shared amongst the admin team.</a:t>
            </a:r>
          </a:p>
          <a:p>
            <a:r>
              <a:rPr lang="en-GB" dirty="0" smtClean="0"/>
              <a:t>AT MV, this work has traditionally been carried out by the secretary.</a:t>
            </a:r>
            <a:endParaRPr lang="en-GB" dirty="0"/>
          </a:p>
        </p:txBody>
      </p:sp>
    </p:spTree>
    <p:extLst>
      <p:ext uri="{BB962C8B-B14F-4D97-AF65-F5344CB8AC3E}">
        <p14:creationId xmlns:p14="http://schemas.microsoft.com/office/powerpoint/2010/main" val="41778156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Incoming Documents</a:t>
            </a:r>
            <a:endParaRPr lang="en-GB" dirty="0"/>
          </a:p>
        </p:txBody>
      </p:sp>
      <p:sp>
        <p:nvSpPr>
          <p:cNvPr id="5" name="Rectangle 1"/>
          <p:cNvSpPr>
            <a:spLocks noChangeArrowheads="1"/>
          </p:cNvSpPr>
          <p:nvPr/>
        </p:nvSpPr>
        <p:spPr bwMode="auto">
          <a:xfrm>
            <a:off x="1524000" y="2609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dirty="0" smtClean="0"/>
              <a:t>Gosforth Valley issues</a:t>
            </a:r>
          </a:p>
          <a:p>
            <a:pPr lvl="1"/>
            <a:r>
              <a:rPr lang="en-GB" dirty="0" smtClean="0"/>
              <a:t>Read coding of documents has a relatively low priority compared to other duties &amp; can be delayed as a result.</a:t>
            </a:r>
          </a:p>
          <a:p>
            <a:pPr lvl="1"/>
            <a:r>
              <a:rPr lang="en-GB" dirty="0" smtClean="0"/>
              <a:t>Paper documents annotated manually by GPs</a:t>
            </a:r>
          </a:p>
          <a:p>
            <a:pPr lvl="2"/>
            <a:r>
              <a:rPr lang="en-GB" dirty="0" smtClean="0"/>
              <a:t>No audit trail</a:t>
            </a:r>
          </a:p>
          <a:p>
            <a:pPr lvl="2"/>
            <a:r>
              <a:rPr lang="en-GB" dirty="0" smtClean="0"/>
              <a:t>Resultant work cannot be shared across sites</a:t>
            </a:r>
          </a:p>
        </p:txBody>
      </p:sp>
    </p:spTree>
    <p:extLst>
      <p:ext uri="{BB962C8B-B14F-4D97-AF65-F5344CB8AC3E}">
        <p14:creationId xmlns:p14="http://schemas.microsoft.com/office/powerpoint/2010/main" val="7858138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Incoming Documents</a:t>
            </a:r>
            <a:endParaRPr lang="en-GB" dirty="0"/>
          </a:p>
        </p:txBody>
      </p:sp>
      <p:sp>
        <p:nvSpPr>
          <p:cNvPr id="5" name="Rectangle 1"/>
          <p:cNvSpPr>
            <a:spLocks noChangeArrowheads="1"/>
          </p:cNvSpPr>
          <p:nvPr/>
        </p:nvSpPr>
        <p:spPr bwMode="auto">
          <a:xfrm>
            <a:off x="1524000" y="2609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dirty="0" smtClean="0"/>
              <a:t>Moss Valley issues</a:t>
            </a:r>
          </a:p>
          <a:p>
            <a:pPr lvl="1"/>
            <a:r>
              <a:rPr lang="en-GB" dirty="0" smtClean="0"/>
              <a:t>Many documents for GV patients are now arriving at MV; resulting in additional workload for the secretary (insufficient capacity).</a:t>
            </a:r>
          </a:p>
          <a:p>
            <a:pPr lvl="1"/>
            <a:r>
              <a:rPr lang="en-GB" dirty="0" smtClean="0"/>
              <a:t>Currently need to physically move documents received at GV for MV patients to MV.</a:t>
            </a:r>
          </a:p>
          <a:p>
            <a:pPr lvl="1"/>
            <a:r>
              <a:rPr lang="en-GB" dirty="0" smtClean="0"/>
              <a:t>No appropriate holiday cover.</a:t>
            </a:r>
          </a:p>
          <a:p>
            <a:pPr lvl="1"/>
            <a:endParaRPr lang="en-GB" dirty="0" smtClean="0"/>
          </a:p>
          <a:p>
            <a:pPr lvl="1"/>
            <a:endParaRPr lang="en-GB" dirty="0" smtClean="0"/>
          </a:p>
        </p:txBody>
      </p:sp>
    </p:spTree>
    <p:extLst>
      <p:ext uri="{BB962C8B-B14F-4D97-AF65-F5344CB8AC3E}">
        <p14:creationId xmlns:p14="http://schemas.microsoft.com/office/powerpoint/2010/main" val="894815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Incoming Documents - Proposal</a:t>
            </a:r>
            <a:endParaRPr lang="en-GB" dirty="0"/>
          </a:p>
        </p:txBody>
      </p:sp>
      <p:sp>
        <p:nvSpPr>
          <p:cNvPr id="5" name="Rectangle 1"/>
          <p:cNvSpPr>
            <a:spLocks noChangeArrowheads="1"/>
          </p:cNvSpPr>
          <p:nvPr/>
        </p:nvSpPr>
        <p:spPr bwMode="auto">
          <a:xfrm>
            <a:off x="1524000" y="2609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p:txBody>
          <a:bodyPr>
            <a:normAutofit fontScale="77500" lnSpcReduction="20000"/>
          </a:bodyPr>
          <a:lstStyle/>
          <a:p>
            <a:r>
              <a:rPr lang="en-GB" dirty="0" smtClean="0"/>
              <a:t>Dedicated secretary resource at each site:</a:t>
            </a:r>
          </a:p>
          <a:p>
            <a:pPr lvl="1"/>
            <a:r>
              <a:rPr lang="en-GB" dirty="0" smtClean="0"/>
              <a:t>Pauline at MV (already in place)</a:t>
            </a:r>
          </a:p>
          <a:p>
            <a:pPr lvl="1"/>
            <a:r>
              <a:rPr lang="en-GB" dirty="0" smtClean="0"/>
              <a:t>Trisha at GV (moves away from the rest of the admin team from 3</a:t>
            </a:r>
            <a:r>
              <a:rPr lang="en-GB" baseline="30000" dirty="0" smtClean="0"/>
              <a:t>rd</a:t>
            </a:r>
            <a:r>
              <a:rPr lang="en-GB" dirty="0" smtClean="0"/>
              <a:t> April)</a:t>
            </a:r>
          </a:p>
          <a:p>
            <a:pPr lvl="1"/>
            <a:r>
              <a:rPr lang="en-GB" dirty="0" smtClean="0"/>
              <a:t>Dedicated resource can be trained to deal with some documents without the need to pass everything on to a GP.</a:t>
            </a:r>
          </a:p>
          <a:p>
            <a:pPr lvl="1"/>
            <a:r>
              <a:rPr lang="en-GB" dirty="0" smtClean="0"/>
              <a:t>Remaining documents distributed electronically to relevant doctor.</a:t>
            </a:r>
          </a:p>
          <a:p>
            <a:r>
              <a:rPr lang="en-GB" dirty="0" smtClean="0"/>
              <a:t>Doctor electronically annotates the documents and returns to secretaries for coding if required.</a:t>
            </a:r>
          </a:p>
          <a:p>
            <a:r>
              <a:rPr lang="en-GB" dirty="0" smtClean="0"/>
              <a:t>Most of the work can be electronically shared across the two sites allowing the secretaries at each site to work as a team &amp; provide holiday cover.</a:t>
            </a:r>
          </a:p>
          <a:p>
            <a:pPr lvl="1"/>
            <a:endParaRPr lang="en-GB" dirty="0" smtClean="0"/>
          </a:p>
          <a:p>
            <a:pPr lvl="1"/>
            <a:endParaRPr lang="en-GB" dirty="0" smtClean="0"/>
          </a:p>
        </p:txBody>
      </p:sp>
    </p:spTree>
    <p:extLst>
      <p:ext uri="{BB962C8B-B14F-4D97-AF65-F5344CB8AC3E}">
        <p14:creationId xmlns:p14="http://schemas.microsoft.com/office/powerpoint/2010/main" val="33583662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Referrals</a:t>
            </a:r>
            <a:endParaRPr lang="en-GB" dirty="0"/>
          </a:p>
        </p:txBody>
      </p:sp>
      <p:sp>
        <p:nvSpPr>
          <p:cNvPr id="5" name="Rectangle 1"/>
          <p:cNvSpPr>
            <a:spLocks noChangeArrowheads="1"/>
          </p:cNvSpPr>
          <p:nvPr/>
        </p:nvSpPr>
        <p:spPr bwMode="auto">
          <a:xfrm>
            <a:off x="1524000" y="2609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dirty="0" smtClean="0"/>
              <a:t>NHS e-referral (choose &amp; book) was designed so that the patient leaves the consultation with an appointment, but this has never happened at GV.</a:t>
            </a:r>
          </a:p>
          <a:p>
            <a:r>
              <a:rPr lang="en-GB" dirty="0" smtClean="0"/>
              <a:t>Proposal is for the appointment to be booked during the consultation and for the referral paperwork to be managed by the secretary.</a:t>
            </a:r>
          </a:p>
          <a:p>
            <a:pPr lvl="1"/>
            <a:endParaRPr lang="en-GB" dirty="0" smtClean="0"/>
          </a:p>
        </p:txBody>
      </p:sp>
    </p:spTree>
    <p:extLst>
      <p:ext uri="{BB962C8B-B14F-4D97-AF65-F5344CB8AC3E}">
        <p14:creationId xmlns:p14="http://schemas.microsoft.com/office/powerpoint/2010/main" val="18819546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Annual Review Process</a:t>
            </a:r>
            <a:endParaRPr lang="en-GB" dirty="0"/>
          </a:p>
        </p:txBody>
      </p:sp>
      <p:sp>
        <p:nvSpPr>
          <p:cNvPr id="5" name="Rectangle 1"/>
          <p:cNvSpPr>
            <a:spLocks noChangeArrowheads="1"/>
          </p:cNvSpPr>
          <p:nvPr/>
        </p:nvSpPr>
        <p:spPr bwMode="auto">
          <a:xfrm>
            <a:off x="1524000" y="2609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dirty="0" smtClean="0"/>
              <a:t>The process for patients with certain long term conditions (e.g. diabetes)</a:t>
            </a:r>
          </a:p>
          <a:p>
            <a:r>
              <a:rPr lang="en-GB" dirty="0" smtClean="0"/>
              <a:t>Traditionally involve an HCA appointment (usually for a blood test) &amp; some sort of follow up by the practice nurse.</a:t>
            </a:r>
          </a:p>
          <a:p>
            <a:pPr lvl="1"/>
            <a:endParaRPr lang="en-GB" dirty="0" smtClean="0"/>
          </a:p>
        </p:txBody>
      </p:sp>
    </p:spTree>
    <p:extLst>
      <p:ext uri="{BB962C8B-B14F-4D97-AF65-F5344CB8AC3E}">
        <p14:creationId xmlns:p14="http://schemas.microsoft.com/office/powerpoint/2010/main" val="1500084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764704"/>
          </a:xfrm>
        </p:spPr>
        <p:txBody>
          <a:bodyPr>
            <a:normAutofit/>
          </a:bodyPr>
          <a:lstStyle/>
          <a:p>
            <a:r>
              <a:rPr lang="en-GB" sz="3600" dirty="0" smtClean="0"/>
              <a:t>Review of included conditions</a:t>
            </a:r>
            <a:endParaRPr lang="en-GB"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42386625"/>
              </p:ext>
            </p:extLst>
          </p:nvPr>
        </p:nvGraphicFramePr>
        <p:xfrm>
          <a:off x="467544" y="764704"/>
          <a:ext cx="8229600" cy="55981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GB" dirty="0" smtClean="0"/>
                        <a:t>Condition</a:t>
                      </a:r>
                      <a:endParaRPr lang="en-GB" dirty="0"/>
                    </a:p>
                  </a:txBody>
                  <a:tcPr/>
                </a:tc>
                <a:tc>
                  <a:txBody>
                    <a:bodyPr/>
                    <a:lstStyle/>
                    <a:p>
                      <a:r>
                        <a:rPr lang="en-GB" dirty="0" smtClean="0"/>
                        <a:t>Moss Valley</a:t>
                      </a:r>
                      <a:endParaRPr lang="en-GB" dirty="0"/>
                    </a:p>
                  </a:txBody>
                  <a:tcPr/>
                </a:tc>
                <a:tc>
                  <a:txBody>
                    <a:bodyPr/>
                    <a:lstStyle/>
                    <a:p>
                      <a:r>
                        <a:rPr lang="en-GB" dirty="0" smtClean="0"/>
                        <a:t>Gosforth Valley</a:t>
                      </a:r>
                      <a:endParaRPr lang="en-GB" dirty="0"/>
                    </a:p>
                  </a:txBody>
                  <a:tcPr/>
                </a:tc>
                <a:tc>
                  <a:txBody>
                    <a:bodyPr/>
                    <a:lstStyle/>
                    <a:p>
                      <a:r>
                        <a:rPr lang="en-GB" dirty="0" smtClean="0"/>
                        <a:t>The Valleys</a:t>
                      </a:r>
                      <a:endParaRPr lang="en-GB" dirty="0"/>
                    </a:p>
                  </a:txBody>
                  <a:tcPr/>
                </a:tc>
              </a:tr>
              <a:tr h="370840">
                <a:tc>
                  <a:txBody>
                    <a:bodyPr/>
                    <a:lstStyle/>
                    <a:p>
                      <a:r>
                        <a:rPr lang="en-GB" dirty="0" smtClean="0"/>
                        <a:t>Diabetes</a:t>
                      </a:r>
                      <a:endParaRPr lang="en-GB" dirty="0"/>
                    </a:p>
                  </a:txBody>
                  <a:tcPr/>
                </a:tc>
                <a:tc>
                  <a:txBody>
                    <a:bodyPr/>
                    <a:lstStyle/>
                    <a:p>
                      <a:r>
                        <a:rPr lang="en-GB" dirty="0" smtClean="0"/>
                        <a:t>HCA + PN</a:t>
                      </a:r>
                      <a:endParaRPr lang="en-GB" dirty="0"/>
                    </a:p>
                  </a:txBody>
                  <a:tcPr/>
                </a:tc>
                <a:tc>
                  <a:txBody>
                    <a:bodyPr/>
                    <a:lstStyle/>
                    <a:p>
                      <a:r>
                        <a:rPr lang="en-GB" dirty="0" smtClean="0"/>
                        <a:t>HCA + PN</a:t>
                      </a:r>
                      <a:endParaRPr lang="en-GB" dirty="0"/>
                    </a:p>
                  </a:txBody>
                  <a:tcPr/>
                </a:tc>
                <a:tc>
                  <a:txBody>
                    <a:bodyPr/>
                    <a:lstStyle/>
                    <a:p>
                      <a:r>
                        <a:rPr lang="en-GB" dirty="0" smtClean="0"/>
                        <a:t>HCA + PN</a:t>
                      </a:r>
                      <a:endParaRPr lang="en-GB" dirty="0"/>
                    </a:p>
                  </a:txBody>
                  <a:tcPr/>
                </a:tc>
              </a:tr>
              <a:tr h="370840">
                <a:tc>
                  <a:txBody>
                    <a:bodyPr/>
                    <a:lstStyle/>
                    <a:p>
                      <a:r>
                        <a:rPr lang="en-GB" dirty="0" smtClean="0"/>
                        <a:t>Chronic Kidney Disease</a:t>
                      </a:r>
                      <a:endParaRPr lang="en-GB" dirty="0"/>
                    </a:p>
                  </a:txBody>
                  <a:tcPr/>
                </a:tc>
                <a:tc>
                  <a:txBody>
                    <a:bodyPr/>
                    <a:lstStyle/>
                    <a:p>
                      <a:r>
                        <a:rPr lang="en-GB" dirty="0" smtClean="0"/>
                        <a:t>HCA</a:t>
                      </a:r>
                      <a:endParaRPr lang="en-GB" dirty="0"/>
                    </a:p>
                  </a:txBody>
                  <a:tcPr/>
                </a:tc>
                <a:tc>
                  <a:txBody>
                    <a:bodyPr/>
                    <a:lstStyle/>
                    <a:p>
                      <a:r>
                        <a:rPr lang="en-GB" dirty="0" smtClean="0"/>
                        <a:t>HCA + PN remote</a:t>
                      </a:r>
                      <a:endParaRPr lang="en-GB" dirty="0"/>
                    </a:p>
                  </a:txBody>
                  <a:tcPr/>
                </a:tc>
                <a:tc>
                  <a:txBody>
                    <a:bodyPr/>
                    <a:lstStyle/>
                    <a:p>
                      <a:r>
                        <a:rPr lang="en-GB" dirty="0" smtClean="0"/>
                        <a:t>HCA</a:t>
                      </a:r>
                      <a:endParaRPr lang="en-GB" dirty="0"/>
                    </a:p>
                  </a:txBody>
                  <a:tcPr/>
                </a:tc>
              </a:tr>
              <a:tr h="370840">
                <a:tc>
                  <a:txBody>
                    <a:bodyPr/>
                    <a:lstStyle/>
                    <a:p>
                      <a:r>
                        <a:rPr lang="en-GB" dirty="0" smtClean="0"/>
                        <a:t>Impaired Fasting Glycaemia / Pre-diabetes</a:t>
                      </a:r>
                      <a:endParaRPr lang="en-GB" dirty="0"/>
                    </a:p>
                  </a:txBody>
                  <a:tcPr/>
                </a:tc>
                <a:tc>
                  <a:txBody>
                    <a:bodyPr/>
                    <a:lstStyle/>
                    <a:p>
                      <a:r>
                        <a:rPr lang="en-GB" dirty="0" smtClean="0"/>
                        <a:t>HCA</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 + PN remote</a:t>
                      </a:r>
                    </a:p>
                  </a:txBody>
                  <a:tcPr/>
                </a:tc>
                <a:tc>
                  <a:txBody>
                    <a:bodyPr/>
                    <a:lstStyle/>
                    <a:p>
                      <a:r>
                        <a:rPr lang="en-GB" dirty="0" smtClean="0"/>
                        <a:t>HCA</a:t>
                      </a:r>
                      <a:endParaRPr lang="en-GB" dirty="0"/>
                    </a:p>
                  </a:txBody>
                  <a:tcPr/>
                </a:tc>
              </a:tr>
              <a:tr h="370840">
                <a:tc>
                  <a:txBody>
                    <a:bodyPr/>
                    <a:lstStyle/>
                    <a:p>
                      <a:r>
                        <a:rPr lang="en-GB" dirty="0" smtClean="0"/>
                        <a:t>Gestational Diabetes</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a:t>
                      </a:r>
                    </a:p>
                    <a:p>
                      <a:endParaRPr lang="en-GB" dirty="0"/>
                    </a:p>
                  </a:txBody>
                  <a:tcPr/>
                </a:tc>
                <a:tc>
                  <a:txBody>
                    <a:bodyPr/>
                    <a:lstStyle/>
                    <a:p>
                      <a:r>
                        <a:rPr lang="en-GB" dirty="0" smtClean="0"/>
                        <a:t>Not included</a:t>
                      </a:r>
                      <a:endParaRPr lang="en-GB" dirty="0"/>
                    </a:p>
                  </a:txBody>
                  <a:tcPr/>
                </a:tc>
                <a:tc>
                  <a:txBody>
                    <a:bodyPr/>
                    <a:lstStyle/>
                    <a:p>
                      <a:r>
                        <a:rPr lang="en-GB" dirty="0" smtClean="0"/>
                        <a:t>HCA</a:t>
                      </a:r>
                      <a:endParaRPr lang="en-GB" dirty="0"/>
                    </a:p>
                  </a:txBody>
                  <a:tcPr/>
                </a:tc>
              </a:tr>
              <a:tr h="370840">
                <a:tc>
                  <a:txBody>
                    <a:bodyPr/>
                    <a:lstStyle/>
                    <a:p>
                      <a:r>
                        <a:rPr lang="en-GB" dirty="0" smtClean="0"/>
                        <a:t>Ischaemic Heart Disease</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 + PN remote</a:t>
                      </a:r>
                    </a:p>
                  </a:txBody>
                  <a:tcPr/>
                </a:tc>
                <a:tc>
                  <a:txBody>
                    <a:bodyPr/>
                    <a:lstStyle/>
                    <a:p>
                      <a:r>
                        <a:rPr lang="en-GB" dirty="0" smtClean="0"/>
                        <a:t>HCA</a:t>
                      </a:r>
                      <a:endParaRPr lang="en-GB" dirty="0"/>
                    </a:p>
                  </a:txBody>
                  <a:tcPr/>
                </a:tc>
              </a:tr>
              <a:tr h="370840">
                <a:tc>
                  <a:txBody>
                    <a:bodyPr/>
                    <a:lstStyle/>
                    <a:p>
                      <a:r>
                        <a:rPr lang="en-GB" dirty="0" smtClean="0"/>
                        <a:t>Peripheral Vascular Disease</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 + PN remote</a:t>
                      </a:r>
                    </a:p>
                  </a:txBody>
                  <a:tcPr/>
                </a:tc>
                <a:tc>
                  <a:txBody>
                    <a:bodyPr/>
                    <a:lstStyle/>
                    <a:p>
                      <a:r>
                        <a:rPr lang="en-GB" dirty="0" smtClean="0"/>
                        <a:t>HCA</a:t>
                      </a:r>
                      <a:endParaRPr lang="en-GB" dirty="0"/>
                    </a:p>
                  </a:txBody>
                  <a:tcPr/>
                </a:tc>
              </a:tr>
              <a:tr h="370840">
                <a:tc>
                  <a:txBody>
                    <a:bodyPr/>
                    <a:lstStyle/>
                    <a:p>
                      <a:r>
                        <a:rPr lang="en-GB" dirty="0" smtClean="0"/>
                        <a:t>Stroke / TIA</a:t>
                      </a:r>
                      <a:endParaRPr lang="en-GB" dirty="0"/>
                    </a:p>
                  </a:txBody>
                  <a:tcPr/>
                </a:tc>
                <a:tc>
                  <a:txBody>
                    <a:bodyPr/>
                    <a:lstStyle/>
                    <a:p>
                      <a:r>
                        <a:rPr lang="en-GB" dirty="0" smtClean="0"/>
                        <a:t>HCA</a:t>
                      </a:r>
                      <a:endParaRPr lang="en-GB" dirty="0"/>
                    </a:p>
                  </a:txBody>
                  <a:tcPr/>
                </a:tc>
                <a:tc>
                  <a:txBody>
                    <a:bodyPr/>
                    <a:lstStyle/>
                    <a:p>
                      <a:r>
                        <a:rPr lang="en-GB" dirty="0" smtClean="0"/>
                        <a:t>HCA + PN remote</a:t>
                      </a:r>
                      <a:endParaRPr lang="en-GB" dirty="0"/>
                    </a:p>
                  </a:txBody>
                  <a:tcPr/>
                </a:tc>
                <a:tc>
                  <a:txBody>
                    <a:bodyPr/>
                    <a:lstStyle/>
                    <a:p>
                      <a:r>
                        <a:rPr lang="en-GB" dirty="0" smtClean="0"/>
                        <a:t>HCA</a:t>
                      </a:r>
                      <a:endParaRPr lang="en-GB" dirty="0"/>
                    </a:p>
                  </a:txBody>
                  <a:tcPr/>
                </a:tc>
              </a:tr>
              <a:tr h="370840">
                <a:tc>
                  <a:txBody>
                    <a:bodyPr/>
                    <a:lstStyle/>
                    <a:p>
                      <a:r>
                        <a:rPr lang="en-GB" dirty="0" smtClean="0"/>
                        <a:t>Hypothyroid</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 + PN remote</a:t>
                      </a:r>
                    </a:p>
                  </a:txBody>
                  <a:tcPr/>
                </a:tc>
                <a:tc>
                  <a:txBody>
                    <a:bodyPr/>
                    <a:lstStyle/>
                    <a:p>
                      <a:r>
                        <a:rPr lang="en-GB" dirty="0" smtClean="0"/>
                        <a:t>HCA</a:t>
                      </a:r>
                      <a:endParaRPr lang="en-GB" dirty="0"/>
                    </a:p>
                  </a:txBody>
                  <a:tcPr/>
                </a:tc>
              </a:tr>
              <a:tr h="370840">
                <a:tc>
                  <a:txBody>
                    <a:bodyPr/>
                    <a:lstStyle/>
                    <a:p>
                      <a:r>
                        <a:rPr lang="en-GB" dirty="0" smtClean="0"/>
                        <a:t>Hypertension</a:t>
                      </a:r>
                      <a:endParaRPr lang="en-GB" dirty="0"/>
                    </a:p>
                  </a:txBody>
                  <a:tcPr/>
                </a:tc>
                <a:tc>
                  <a:txBody>
                    <a:bodyPr/>
                    <a:lstStyle/>
                    <a:p>
                      <a:r>
                        <a:rPr lang="en-GB" dirty="0" smtClean="0"/>
                        <a:t>HCA + Pharm (if out of range)</a:t>
                      </a:r>
                      <a:endParaRPr lang="en-GB" dirty="0"/>
                    </a:p>
                  </a:txBody>
                  <a:tcPr/>
                </a:tc>
                <a:tc>
                  <a:txBody>
                    <a:bodyPr/>
                    <a:lstStyle/>
                    <a:p>
                      <a:r>
                        <a:rPr lang="en-GB" dirty="0" smtClean="0"/>
                        <a:t>HCA + PN remote</a:t>
                      </a:r>
                      <a:endParaRPr lang="en-GB" dirty="0"/>
                    </a:p>
                  </a:txBody>
                  <a:tcPr/>
                </a:tc>
                <a:tc>
                  <a:txBody>
                    <a:bodyPr/>
                    <a:lstStyle/>
                    <a:p>
                      <a:r>
                        <a:rPr lang="en-GB" dirty="0" smtClean="0"/>
                        <a:t>HCA + Pharm or PN (if out of range)</a:t>
                      </a:r>
                      <a:endParaRPr lang="en-GB" dirty="0"/>
                    </a:p>
                  </a:txBody>
                  <a:tcPr/>
                </a:tc>
              </a:tr>
            </a:tbl>
          </a:graphicData>
        </a:graphic>
      </p:graphicFrame>
    </p:spTree>
    <p:extLst>
      <p:ext uri="{BB962C8B-B14F-4D97-AF65-F5344CB8AC3E}">
        <p14:creationId xmlns:p14="http://schemas.microsoft.com/office/powerpoint/2010/main" val="520470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764704"/>
          </a:xfrm>
        </p:spPr>
        <p:txBody>
          <a:bodyPr>
            <a:normAutofit/>
          </a:bodyPr>
          <a:lstStyle/>
          <a:p>
            <a:r>
              <a:rPr lang="en-GB" sz="3600" dirty="0"/>
              <a:t>Review of included conditions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0527728"/>
              </p:ext>
            </p:extLst>
          </p:nvPr>
        </p:nvGraphicFramePr>
        <p:xfrm>
          <a:off x="467544" y="764704"/>
          <a:ext cx="8229600" cy="49631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GB" dirty="0" smtClean="0"/>
                        <a:t>Condition</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Moss Valley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Gosforth Valley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Valleys</a:t>
                      </a:r>
                    </a:p>
                  </a:txBody>
                  <a:tcPr/>
                </a:tc>
              </a:tr>
              <a:tr h="370840">
                <a:tc>
                  <a:txBody>
                    <a:bodyPr/>
                    <a:lstStyle/>
                    <a:p>
                      <a:r>
                        <a:rPr lang="en-GB" dirty="0" smtClean="0"/>
                        <a:t>COPD</a:t>
                      </a:r>
                      <a:endParaRPr lang="en-GB" dirty="0"/>
                    </a:p>
                  </a:txBody>
                  <a:tcPr/>
                </a:tc>
                <a:tc>
                  <a:txBody>
                    <a:bodyPr/>
                    <a:lstStyle/>
                    <a:p>
                      <a:r>
                        <a:rPr lang="en-GB" dirty="0" smtClean="0"/>
                        <a:t>HCA + Pharm</a:t>
                      </a:r>
                      <a:endParaRPr lang="en-GB" dirty="0"/>
                    </a:p>
                  </a:txBody>
                  <a:tcPr/>
                </a:tc>
                <a:tc>
                  <a:txBody>
                    <a:bodyPr/>
                    <a:lstStyle/>
                    <a:p>
                      <a:r>
                        <a:rPr lang="en-GB" dirty="0" smtClean="0"/>
                        <a:t>HCA + PN remote</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 + COPD waiting list (nurse or pharmacist admin time)</a:t>
                      </a:r>
                    </a:p>
                  </a:txBody>
                  <a:tcPr/>
                </a:tc>
              </a:tr>
              <a:tr h="370840">
                <a:tc>
                  <a:txBody>
                    <a:bodyPr/>
                    <a:lstStyle/>
                    <a:p>
                      <a:r>
                        <a:rPr lang="en-GB" dirty="0" smtClean="0"/>
                        <a:t>Asthma</a:t>
                      </a:r>
                      <a:endParaRPr lang="en-GB" dirty="0"/>
                    </a:p>
                  </a:txBody>
                  <a:tcPr/>
                </a:tc>
                <a:tc>
                  <a:txBody>
                    <a:bodyPr/>
                    <a:lstStyle/>
                    <a:p>
                      <a:r>
                        <a:rPr lang="en-GB" dirty="0" smtClean="0"/>
                        <a:t>PN</a:t>
                      </a:r>
                      <a:endParaRPr lang="en-GB" dirty="0"/>
                    </a:p>
                  </a:txBody>
                  <a:tcPr/>
                </a:tc>
                <a:tc>
                  <a:txBody>
                    <a:bodyPr/>
                    <a:lstStyle/>
                    <a:p>
                      <a:r>
                        <a:rPr lang="en-GB" dirty="0" smtClean="0"/>
                        <a:t>PN remote</a:t>
                      </a:r>
                      <a:endParaRPr lang="en-GB" dirty="0"/>
                    </a:p>
                  </a:txBody>
                  <a:tcPr/>
                </a:tc>
                <a:tc>
                  <a:txBody>
                    <a:bodyPr/>
                    <a:lstStyle/>
                    <a:p>
                      <a:r>
                        <a:rPr lang="en-GB" dirty="0" smtClean="0"/>
                        <a:t>Asthma waiting list (nurse admin time)</a:t>
                      </a:r>
                      <a:endParaRPr lang="en-GB" dirty="0"/>
                    </a:p>
                  </a:txBody>
                  <a:tcPr/>
                </a:tc>
              </a:tr>
              <a:tr h="370840">
                <a:tc>
                  <a:txBody>
                    <a:bodyPr/>
                    <a:lstStyle/>
                    <a:p>
                      <a:r>
                        <a:rPr lang="en-GB" dirty="0" smtClean="0"/>
                        <a:t>Atrial Fibrillation</a:t>
                      </a:r>
                      <a:endParaRPr lang="en-GB" dirty="0"/>
                    </a:p>
                  </a:txBody>
                  <a:tcPr/>
                </a:tc>
                <a:tc>
                  <a:txBody>
                    <a:bodyPr/>
                    <a:lstStyle/>
                    <a:p>
                      <a:r>
                        <a:rPr lang="en-GB" dirty="0" smtClean="0"/>
                        <a:t>Not included</a:t>
                      </a:r>
                      <a:endParaRPr lang="en-GB" dirty="0"/>
                    </a:p>
                  </a:txBody>
                  <a:tcPr/>
                </a:tc>
                <a:tc>
                  <a:txBody>
                    <a:bodyPr/>
                    <a:lstStyle/>
                    <a:p>
                      <a:r>
                        <a:rPr lang="en-GB" dirty="0" smtClean="0"/>
                        <a:t>HCA + PN remote</a:t>
                      </a:r>
                      <a:endParaRPr lang="en-GB" dirty="0"/>
                    </a:p>
                  </a:txBody>
                  <a:tcPr/>
                </a:tc>
                <a:tc>
                  <a:txBody>
                    <a:bodyPr/>
                    <a:lstStyle/>
                    <a:p>
                      <a:r>
                        <a:rPr lang="en-GB" dirty="0" smtClean="0"/>
                        <a:t>Not included</a:t>
                      </a:r>
                      <a:endParaRPr lang="en-GB" dirty="0"/>
                    </a:p>
                  </a:txBody>
                  <a:tcPr/>
                </a:tc>
              </a:tr>
              <a:tr h="370840">
                <a:tc>
                  <a:txBody>
                    <a:bodyPr/>
                    <a:lstStyle/>
                    <a:p>
                      <a:r>
                        <a:rPr lang="en-GB" dirty="0" smtClean="0"/>
                        <a:t>Heart Failure</a:t>
                      </a:r>
                      <a:endParaRPr lang="en-GB" dirty="0"/>
                    </a:p>
                  </a:txBody>
                  <a:tcPr/>
                </a:tc>
                <a:tc>
                  <a:txBody>
                    <a:bodyPr/>
                    <a:lstStyle/>
                    <a:p>
                      <a:r>
                        <a:rPr lang="en-GB" dirty="0" smtClean="0"/>
                        <a:t>Not included</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 + PN remote</a:t>
                      </a:r>
                    </a:p>
                  </a:txBody>
                  <a:tcPr/>
                </a:tc>
                <a:tc>
                  <a:txBody>
                    <a:bodyPr/>
                    <a:lstStyle/>
                    <a:p>
                      <a:r>
                        <a:rPr lang="en-GB" dirty="0" smtClean="0"/>
                        <a:t>Not included</a:t>
                      </a:r>
                      <a:endParaRPr lang="en-GB" dirty="0"/>
                    </a:p>
                  </a:txBody>
                  <a:tcPr/>
                </a:tc>
              </a:tr>
              <a:tr h="370840">
                <a:tc>
                  <a:txBody>
                    <a:bodyPr/>
                    <a:lstStyle/>
                    <a:p>
                      <a:r>
                        <a:rPr lang="en-GB" dirty="0" smtClean="0"/>
                        <a:t>Rheumatoid Arthritis</a:t>
                      </a:r>
                      <a:endParaRPr lang="en-GB" dirty="0"/>
                    </a:p>
                  </a:txBody>
                  <a:tcPr/>
                </a:tc>
                <a:tc>
                  <a:txBody>
                    <a:bodyPr/>
                    <a:lstStyle/>
                    <a:p>
                      <a:r>
                        <a:rPr lang="en-GB" dirty="0" smtClean="0"/>
                        <a:t>Not included</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 + PN remote</a:t>
                      </a:r>
                    </a:p>
                    <a:p>
                      <a:endParaRPr lang="en-GB" dirty="0"/>
                    </a:p>
                  </a:txBody>
                  <a:tcPr/>
                </a:tc>
                <a:tc>
                  <a:txBody>
                    <a:bodyPr/>
                    <a:lstStyle/>
                    <a:p>
                      <a:r>
                        <a:rPr lang="en-GB" dirty="0" smtClean="0"/>
                        <a:t>Not included</a:t>
                      </a:r>
                      <a:endParaRPr lang="en-GB" dirty="0"/>
                    </a:p>
                  </a:txBody>
                  <a:tcPr/>
                </a:tc>
              </a:tr>
              <a:tr h="370840">
                <a:tc>
                  <a:txBody>
                    <a:bodyPr/>
                    <a:lstStyle/>
                    <a:p>
                      <a:r>
                        <a:rPr lang="en-GB" dirty="0" smtClean="0"/>
                        <a:t>Osteoporosis</a:t>
                      </a:r>
                      <a:endParaRPr lang="en-GB" dirty="0"/>
                    </a:p>
                  </a:txBody>
                  <a:tcPr/>
                </a:tc>
                <a:tc>
                  <a:txBody>
                    <a:bodyPr/>
                    <a:lstStyle/>
                    <a:p>
                      <a:r>
                        <a:rPr lang="en-GB" dirty="0" smtClean="0"/>
                        <a:t>Not included</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 + PN remote</a:t>
                      </a:r>
                    </a:p>
                  </a:txBody>
                  <a:tcPr/>
                </a:tc>
                <a:tc>
                  <a:txBody>
                    <a:bodyPr/>
                    <a:lstStyle/>
                    <a:p>
                      <a:r>
                        <a:rPr lang="en-GB" dirty="0" smtClean="0"/>
                        <a:t>Not included</a:t>
                      </a:r>
                      <a:endParaRPr lang="en-GB" dirty="0"/>
                    </a:p>
                  </a:txBody>
                  <a:tcPr/>
                </a:tc>
              </a:tr>
              <a:tr h="370840">
                <a:tc>
                  <a:txBody>
                    <a:bodyPr/>
                    <a:lstStyle/>
                    <a:p>
                      <a:r>
                        <a:rPr lang="en-GB" dirty="0" smtClean="0"/>
                        <a:t>Menopause</a:t>
                      </a:r>
                      <a:endParaRPr lang="en-GB" dirty="0"/>
                    </a:p>
                  </a:txBody>
                  <a:tcPr/>
                </a:tc>
                <a:tc>
                  <a:txBody>
                    <a:bodyPr/>
                    <a:lstStyle/>
                    <a:p>
                      <a:r>
                        <a:rPr lang="en-GB" dirty="0" smtClean="0"/>
                        <a:t>HCA + Pharm phone call</a:t>
                      </a:r>
                      <a:endParaRPr lang="en-GB" dirty="0"/>
                    </a:p>
                  </a:txBody>
                  <a:tcPr/>
                </a:tc>
                <a:tc>
                  <a:txBody>
                    <a:bodyPr/>
                    <a:lstStyle/>
                    <a:p>
                      <a:r>
                        <a:rPr lang="en-GB" dirty="0" smtClean="0"/>
                        <a:t>HCA + PN remote</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HCA + Pharmacist</a:t>
                      </a:r>
                      <a:r>
                        <a:rPr lang="en-GB" baseline="0" dirty="0" smtClean="0"/>
                        <a:t> </a:t>
                      </a:r>
                      <a:r>
                        <a:rPr lang="en-GB" dirty="0" smtClean="0"/>
                        <a:t>phone call</a:t>
                      </a:r>
                    </a:p>
                  </a:txBody>
                  <a:tcPr/>
                </a:tc>
              </a:tr>
              <a:tr h="370840">
                <a:tc>
                  <a:txBody>
                    <a:bodyPr/>
                    <a:lstStyle/>
                    <a:p>
                      <a:r>
                        <a:rPr lang="en-GB" dirty="0" smtClean="0"/>
                        <a:t>Mental Health</a:t>
                      </a:r>
                      <a:endParaRPr lang="en-GB" dirty="0"/>
                    </a:p>
                  </a:txBody>
                  <a:tcPr/>
                </a:tc>
                <a:tc>
                  <a:txBody>
                    <a:bodyPr/>
                    <a:lstStyle/>
                    <a:p>
                      <a:r>
                        <a:rPr lang="en-GB" dirty="0" smtClean="0"/>
                        <a:t>HCA + GP</a:t>
                      </a:r>
                      <a:endParaRPr lang="en-GB" dirty="0"/>
                    </a:p>
                  </a:txBody>
                  <a:tcPr/>
                </a:tc>
                <a:tc>
                  <a:txBody>
                    <a:bodyPr/>
                    <a:lstStyle/>
                    <a:p>
                      <a:r>
                        <a:rPr lang="en-GB" dirty="0" smtClean="0"/>
                        <a:t>Part of GP reviews</a:t>
                      </a:r>
                      <a:endParaRPr lang="en-GB" dirty="0"/>
                    </a:p>
                  </a:txBody>
                  <a:tcPr/>
                </a:tc>
                <a:tc>
                  <a:txBody>
                    <a:bodyPr/>
                    <a:lstStyle/>
                    <a:p>
                      <a:r>
                        <a:rPr lang="en-GB" dirty="0" smtClean="0"/>
                        <a:t>HCA + GP</a:t>
                      </a:r>
                      <a:endParaRPr lang="en-GB" dirty="0"/>
                    </a:p>
                  </a:txBody>
                  <a:tcPr/>
                </a:tc>
              </a:tr>
            </a:tbl>
          </a:graphicData>
        </a:graphic>
      </p:graphicFrame>
    </p:spTree>
    <p:extLst>
      <p:ext uri="{BB962C8B-B14F-4D97-AF65-F5344CB8AC3E}">
        <p14:creationId xmlns:p14="http://schemas.microsoft.com/office/powerpoint/2010/main" val="1321145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682"/>
            <a:ext cx="8229600" cy="842394"/>
          </a:xfrm>
        </p:spPr>
        <p:txBody>
          <a:bodyPr/>
          <a:lstStyle/>
          <a:p>
            <a:r>
              <a:rPr lang="en-GB" dirty="0" smtClean="0"/>
              <a:t>Strengths of the current process</a:t>
            </a:r>
            <a:endParaRPr lang="en-GB" dirty="0"/>
          </a:p>
        </p:txBody>
      </p:sp>
      <p:sp>
        <p:nvSpPr>
          <p:cNvPr id="4" name="Text Placeholder 3"/>
          <p:cNvSpPr>
            <a:spLocks noGrp="1"/>
          </p:cNvSpPr>
          <p:nvPr>
            <p:ph type="body" idx="1"/>
          </p:nvPr>
        </p:nvSpPr>
        <p:spPr>
          <a:xfrm>
            <a:off x="467544" y="908720"/>
            <a:ext cx="4040188" cy="639762"/>
          </a:xfrm>
        </p:spPr>
        <p:txBody>
          <a:bodyPr/>
          <a:lstStyle/>
          <a:p>
            <a:pPr algn="ctr"/>
            <a:r>
              <a:rPr lang="en-GB" dirty="0" smtClean="0"/>
              <a:t>Moss Valley</a:t>
            </a:r>
            <a:endParaRPr lang="en-GB" dirty="0"/>
          </a:p>
        </p:txBody>
      </p:sp>
      <p:sp>
        <p:nvSpPr>
          <p:cNvPr id="5" name="Content Placeholder 4"/>
          <p:cNvSpPr>
            <a:spLocks noGrp="1"/>
          </p:cNvSpPr>
          <p:nvPr>
            <p:ph sz="half" idx="2"/>
          </p:nvPr>
        </p:nvSpPr>
        <p:spPr>
          <a:xfrm>
            <a:off x="457200" y="1700808"/>
            <a:ext cx="4040188" cy="4425355"/>
          </a:xfrm>
        </p:spPr>
        <p:txBody>
          <a:bodyPr>
            <a:normAutofit fontScale="85000" lnSpcReduction="20000"/>
          </a:bodyPr>
          <a:lstStyle/>
          <a:p>
            <a:r>
              <a:rPr lang="en-GB" dirty="0"/>
              <a:t>Pre-review - not all patients need an HCA appointment (reduces duplication</a:t>
            </a:r>
            <a:r>
              <a:rPr lang="en-GB" dirty="0" smtClean="0"/>
              <a:t>).</a:t>
            </a:r>
          </a:p>
          <a:p>
            <a:r>
              <a:rPr lang="en-GB" dirty="0"/>
              <a:t>Invite by phone is more successful </a:t>
            </a:r>
            <a:r>
              <a:rPr lang="en-GB" dirty="0" smtClean="0"/>
              <a:t>(more </a:t>
            </a:r>
            <a:r>
              <a:rPr lang="en-GB" dirty="0"/>
              <a:t>time </a:t>
            </a:r>
            <a:r>
              <a:rPr lang="en-GB" dirty="0" smtClean="0"/>
              <a:t>consuming?)</a:t>
            </a:r>
          </a:p>
          <a:p>
            <a:r>
              <a:rPr lang="en-GB" dirty="0"/>
              <a:t>Re-authorisation of medication includes all </a:t>
            </a:r>
            <a:r>
              <a:rPr lang="en-GB" dirty="0" smtClean="0"/>
              <a:t>medications.</a:t>
            </a:r>
          </a:p>
          <a:p>
            <a:r>
              <a:rPr lang="en-GB" dirty="0"/>
              <a:t>HCA bloods are less extensive (less waste</a:t>
            </a:r>
            <a:r>
              <a:rPr lang="en-GB" dirty="0" smtClean="0"/>
              <a:t>).</a:t>
            </a:r>
          </a:p>
          <a:p>
            <a:r>
              <a:rPr lang="en-GB" dirty="0"/>
              <a:t>Excludes some conditions that are included but unnecessary at </a:t>
            </a:r>
            <a:r>
              <a:rPr lang="en-GB" dirty="0" smtClean="0"/>
              <a:t>GVMP.</a:t>
            </a:r>
          </a:p>
          <a:p>
            <a:r>
              <a:rPr lang="en-GB" dirty="0"/>
              <a:t>Use of protocol folder by nurses &amp; HCAs ensures accuracy of review in line with good </a:t>
            </a:r>
            <a:r>
              <a:rPr lang="en-GB" dirty="0" smtClean="0"/>
              <a:t>practice</a:t>
            </a:r>
            <a:endParaRPr lang="en-GB" dirty="0"/>
          </a:p>
        </p:txBody>
      </p:sp>
      <p:sp>
        <p:nvSpPr>
          <p:cNvPr id="6" name="Text Placeholder 5"/>
          <p:cNvSpPr>
            <a:spLocks noGrp="1"/>
          </p:cNvSpPr>
          <p:nvPr>
            <p:ph type="body" sz="quarter" idx="3"/>
          </p:nvPr>
        </p:nvSpPr>
        <p:spPr>
          <a:xfrm>
            <a:off x="4655369" y="908720"/>
            <a:ext cx="4041775" cy="639762"/>
          </a:xfrm>
        </p:spPr>
        <p:txBody>
          <a:bodyPr/>
          <a:lstStyle/>
          <a:p>
            <a:pPr algn="ctr"/>
            <a:r>
              <a:rPr lang="en-GB" dirty="0" smtClean="0"/>
              <a:t>Gosforth Valley</a:t>
            </a:r>
            <a:endParaRPr lang="en-GB" dirty="0"/>
          </a:p>
        </p:txBody>
      </p:sp>
      <p:sp>
        <p:nvSpPr>
          <p:cNvPr id="7" name="Content Placeholder 6"/>
          <p:cNvSpPr>
            <a:spLocks noGrp="1"/>
          </p:cNvSpPr>
          <p:nvPr>
            <p:ph sz="quarter" idx="4"/>
          </p:nvPr>
        </p:nvSpPr>
        <p:spPr>
          <a:xfrm>
            <a:off x="4645025" y="1700808"/>
            <a:ext cx="4041775" cy="4425355"/>
          </a:xfrm>
        </p:spPr>
        <p:txBody>
          <a:bodyPr>
            <a:normAutofit fontScale="85000" lnSpcReduction="20000"/>
          </a:bodyPr>
          <a:lstStyle/>
          <a:p>
            <a:r>
              <a:rPr lang="en-GB" dirty="0"/>
              <a:t>Text invite is very efficient &amp; quite successful</a:t>
            </a:r>
            <a:r>
              <a:rPr lang="en-GB" dirty="0" smtClean="0"/>
              <a:t>.</a:t>
            </a:r>
          </a:p>
          <a:p>
            <a:r>
              <a:rPr lang="en-GB" dirty="0"/>
              <a:t>Use of </a:t>
            </a:r>
            <a:r>
              <a:rPr lang="en-GB" dirty="0" smtClean="0"/>
              <a:t>computer </a:t>
            </a:r>
            <a:r>
              <a:rPr lang="en-GB" dirty="0"/>
              <a:t>protocol for appointment booking saves time and reduces errors by admin </a:t>
            </a:r>
            <a:r>
              <a:rPr lang="en-GB" dirty="0" smtClean="0"/>
              <a:t>staff.</a:t>
            </a:r>
          </a:p>
          <a:p>
            <a:r>
              <a:rPr lang="en-GB" dirty="0"/>
              <a:t>Use of </a:t>
            </a:r>
            <a:r>
              <a:rPr lang="en-GB" dirty="0" smtClean="0"/>
              <a:t>computer reports for managing the invite process </a:t>
            </a:r>
            <a:r>
              <a:rPr lang="en-GB" dirty="0"/>
              <a:t>&amp; exception reporting </a:t>
            </a:r>
            <a:r>
              <a:rPr lang="en-GB" dirty="0" smtClean="0"/>
              <a:t>is more efficient.</a:t>
            </a:r>
          </a:p>
          <a:p>
            <a:r>
              <a:rPr lang="en-GB" dirty="0"/>
              <a:t>Use of "remote assessment" by nurse for  COPD &amp; asthma reduces requirement for patients to attend for appointments</a:t>
            </a:r>
            <a:r>
              <a:rPr lang="en-GB" dirty="0" smtClean="0"/>
              <a:t>.</a:t>
            </a:r>
          </a:p>
          <a:p>
            <a:r>
              <a:rPr lang="en-GB" dirty="0"/>
              <a:t>Use of repeat dispensing is good for patients &amp; saves admin time.</a:t>
            </a:r>
            <a:br>
              <a:rPr lang="en-GB" dirty="0"/>
            </a:br>
            <a:endParaRPr lang="en-GB" dirty="0"/>
          </a:p>
        </p:txBody>
      </p:sp>
    </p:spTree>
    <p:extLst>
      <p:ext uri="{BB962C8B-B14F-4D97-AF65-F5344CB8AC3E}">
        <p14:creationId xmlns:p14="http://schemas.microsoft.com/office/powerpoint/2010/main" val="16518093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Proposed New Process</a:t>
            </a:r>
            <a:br>
              <a:rPr lang="en-GB" dirty="0" smtClean="0"/>
            </a:br>
            <a:r>
              <a:rPr lang="en-GB" dirty="0" smtClean="0"/>
              <a:t>Planning &amp; Pre-review</a:t>
            </a:r>
            <a:endParaRPr lang="en-GB" dirty="0"/>
          </a:p>
        </p:txBody>
      </p:sp>
      <p:sp>
        <p:nvSpPr>
          <p:cNvPr id="3" name="Subtitle 2"/>
          <p:cNvSpPr>
            <a:spLocks noGrp="1"/>
          </p:cNvSpPr>
          <p:nvPr>
            <p:ph idx="1"/>
          </p:nvPr>
        </p:nvSpPr>
        <p:spPr/>
        <p:txBody>
          <a:bodyPr>
            <a:normAutofit/>
          </a:bodyPr>
          <a:lstStyle/>
          <a:p>
            <a:r>
              <a:rPr lang="en-GB" dirty="0" smtClean="0"/>
              <a:t>Patients</a:t>
            </a:r>
            <a:r>
              <a:rPr lang="en-GB" dirty="0"/>
              <a:t>' review dates based on surname equally spread over 10 months</a:t>
            </a:r>
            <a:r>
              <a:rPr lang="en-GB" dirty="0" smtClean="0"/>
              <a:t>.</a:t>
            </a:r>
          </a:p>
          <a:p>
            <a:pPr lvl="1"/>
            <a:r>
              <a:rPr lang="en-GB" dirty="0" smtClean="0"/>
              <a:t>Will result in a change to the current schedule for GV patients. Letter sent to all patients who are part of the annual review process.</a:t>
            </a:r>
          </a:p>
          <a:p>
            <a:r>
              <a:rPr lang="en-GB" dirty="0"/>
              <a:t>Pre-review of requirements by HCA to exclude patients who have recently had relevant </a:t>
            </a:r>
            <a:r>
              <a:rPr lang="en-GB" dirty="0" smtClean="0"/>
              <a:t>tests.</a:t>
            </a:r>
          </a:p>
        </p:txBody>
      </p:sp>
    </p:spTree>
    <p:extLst>
      <p:ext uri="{BB962C8B-B14F-4D97-AF65-F5344CB8AC3E}">
        <p14:creationId xmlns:p14="http://schemas.microsoft.com/office/powerpoint/2010/main" val="4036021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the risks of change</a:t>
            </a:r>
            <a:endParaRPr lang="en-GB" dirty="0"/>
          </a:p>
        </p:txBody>
      </p:sp>
      <p:sp>
        <p:nvSpPr>
          <p:cNvPr id="3" name="Subtitle 2"/>
          <p:cNvSpPr>
            <a:spLocks noGrp="1"/>
          </p:cNvSpPr>
          <p:nvPr>
            <p:ph idx="1"/>
          </p:nvPr>
        </p:nvSpPr>
        <p:spPr/>
        <p:txBody>
          <a:bodyPr/>
          <a:lstStyle/>
          <a:p>
            <a:r>
              <a:rPr lang="en-GB" dirty="0" smtClean="0"/>
              <a:t>It might not work!</a:t>
            </a:r>
          </a:p>
          <a:p>
            <a:r>
              <a:rPr lang="en-GB" dirty="0" smtClean="0"/>
              <a:t>It might end up more expensive!</a:t>
            </a:r>
          </a:p>
          <a:p>
            <a:r>
              <a:rPr lang="en-GB" dirty="0" smtClean="0"/>
              <a:t>Short term adverse effects while staff &amp; patients get used to the new processes.</a:t>
            </a:r>
          </a:p>
          <a:p>
            <a:r>
              <a:rPr lang="en-GB" dirty="0" smtClean="0"/>
              <a:t>People are generally uncomfortable about change.</a:t>
            </a:r>
          </a:p>
          <a:p>
            <a:endParaRPr lang="en-GB" dirty="0"/>
          </a:p>
        </p:txBody>
      </p:sp>
    </p:spTree>
    <p:extLst>
      <p:ext uri="{BB962C8B-B14F-4D97-AF65-F5344CB8AC3E}">
        <p14:creationId xmlns:p14="http://schemas.microsoft.com/office/powerpoint/2010/main" val="21111950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Proposed New Process</a:t>
            </a:r>
            <a:br>
              <a:rPr lang="en-GB" dirty="0" smtClean="0"/>
            </a:br>
            <a:r>
              <a:rPr lang="en-GB" dirty="0" smtClean="0"/>
              <a:t>Initial Recall</a:t>
            </a:r>
            <a:endParaRPr lang="en-GB" dirty="0"/>
          </a:p>
        </p:txBody>
      </p:sp>
      <p:sp>
        <p:nvSpPr>
          <p:cNvPr id="3" name="Subtitle 2"/>
          <p:cNvSpPr>
            <a:spLocks noGrp="1"/>
          </p:cNvSpPr>
          <p:nvPr>
            <p:ph idx="1"/>
          </p:nvPr>
        </p:nvSpPr>
        <p:spPr/>
        <p:txBody>
          <a:bodyPr>
            <a:normAutofit/>
          </a:bodyPr>
          <a:lstStyle/>
          <a:p>
            <a:r>
              <a:rPr lang="en-GB" dirty="0" smtClean="0"/>
              <a:t>First </a:t>
            </a:r>
            <a:r>
              <a:rPr lang="en-GB" dirty="0"/>
              <a:t>priority invites sent by text; remainder contacted by phone or letter</a:t>
            </a:r>
            <a:r>
              <a:rPr lang="en-GB" dirty="0" smtClean="0"/>
              <a:t>.</a:t>
            </a:r>
          </a:p>
          <a:p>
            <a:r>
              <a:rPr lang="en-GB" dirty="0" smtClean="0"/>
              <a:t>Appointment </a:t>
            </a:r>
            <a:r>
              <a:rPr lang="en-GB" dirty="0"/>
              <a:t>requirements determined by </a:t>
            </a:r>
            <a:r>
              <a:rPr lang="en-GB" dirty="0" smtClean="0"/>
              <a:t>computer </a:t>
            </a:r>
            <a:r>
              <a:rPr lang="en-GB" dirty="0"/>
              <a:t>protocol</a:t>
            </a:r>
            <a:r>
              <a:rPr lang="en-GB" dirty="0" smtClean="0"/>
              <a:t>.</a:t>
            </a:r>
          </a:p>
          <a:p>
            <a:r>
              <a:rPr lang="en-GB" dirty="0" smtClean="0"/>
              <a:t>Only the HCA appointment is booked at this stage.</a:t>
            </a:r>
            <a:endParaRPr lang="en-GB" dirty="0"/>
          </a:p>
          <a:p>
            <a:endParaRPr lang="en-GB" dirty="0"/>
          </a:p>
        </p:txBody>
      </p:sp>
    </p:spTree>
    <p:extLst>
      <p:ext uri="{BB962C8B-B14F-4D97-AF65-F5344CB8AC3E}">
        <p14:creationId xmlns:p14="http://schemas.microsoft.com/office/powerpoint/2010/main" val="24964546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Proposed New Process</a:t>
            </a:r>
            <a:br>
              <a:rPr lang="en-GB" dirty="0" smtClean="0"/>
            </a:br>
            <a:r>
              <a:rPr lang="en-GB" dirty="0" smtClean="0"/>
              <a:t>Follow Up Recall</a:t>
            </a:r>
            <a:endParaRPr lang="en-GB" dirty="0"/>
          </a:p>
        </p:txBody>
      </p:sp>
      <p:sp>
        <p:nvSpPr>
          <p:cNvPr id="3" name="Subtitle 2"/>
          <p:cNvSpPr>
            <a:spLocks noGrp="1"/>
          </p:cNvSpPr>
          <p:nvPr>
            <p:ph idx="1"/>
          </p:nvPr>
        </p:nvSpPr>
        <p:spPr/>
        <p:txBody>
          <a:bodyPr>
            <a:normAutofit/>
          </a:bodyPr>
          <a:lstStyle/>
          <a:p>
            <a:r>
              <a:rPr lang="en-GB" dirty="0" smtClean="0"/>
              <a:t>Any patients who have not booked an appointment will be followed up with a second contact by </a:t>
            </a:r>
            <a:r>
              <a:rPr lang="en-GB" dirty="0"/>
              <a:t>phone or </a:t>
            </a:r>
            <a:r>
              <a:rPr lang="en-GB" dirty="0" smtClean="0"/>
              <a:t>letter</a:t>
            </a:r>
            <a:r>
              <a:rPr lang="en-GB" dirty="0"/>
              <a:t> </a:t>
            </a:r>
            <a:r>
              <a:rPr lang="en-GB" dirty="0" smtClean="0"/>
              <a:t>approximately 4 weeks after the first contact.</a:t>
            </a:r>
          </a:p>
          <a:p>
            <a:r>
              <a:rPr lang="en-GB" dirty="0"/>
              <a:t>Any patients who have not booked an appointment will be followed up with a </a:t>
            </a:r>
            <a:r>
              <a:rPr lang="en-GB" dirty="0" smtClean="0"/>
              <a:t>third contact </a:t>
            </a:r>
            <a:r>
              <a:rPr lang="en-GB" dirty="0"/>
              <a:t>by phone or letter approximately 4 weeks after the </a:t>
            </a:r>
            <a:r>
              <a:rPr lang="en-GB" dirty="0" smtClean="0"/>
              <a:t>second contact.</a:t>
            </a:r>
            <a:endParaRPr lang="en-GB" dirty="0"/>
          </a:p>
        </p:txBody>
      </p:sp>
    </p:spTree>
    <p:extLst>
      <p:ext uri="{BB962C8B-B14F-4D97-AF65-F5344CB8AC3E}">
        <p14:creationId xmlns:p14="http://schemas.microsoft.com/office/powerpoint/2010/main" val="910971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Proposed New Process</a:t>
            </a:r>
            <a:br>
              <a:rPr lang="en-GB" dirty="0" smtClean="0"/>
            </a:br>
            <a:r>
              <a:rPr lang="en-GB" dirty="0" smtClean="0"/>
              <a:t>HCA Appointment</a:t>
            </a:r>
            <a:endParaRPr lang="en-GB" dirty="0"/>
          </a:p>
        </p:txBody>
      </p:sp>
      <p:sp>
        <p:nvSpPr>
          <p:cNvPr id="3" name="Subtitle 2"/>
          <p:cNvSpPr>
            <a:spLocks noGrp="1"/>
          </p:cNvSpPr>
          <p:nvPr>
            <p:ph idx="1"/>
          </p:nvPr>
        </p:nvSpPr>
        <p:spPr/>
        <p:txBody>
          <a:bodyPr>
            <a:normAutofit fontScale="70000" lnSpcReduction="20000"/>
          </a:bodyPr>
          <a:lstStyle/>
          <a:p>
            <a:r>
              <a:rPr lang="en-GB" dirty="0" smtClean="0"/>
              <a:t>The HCA will book any further appointments that may be necessary:</a:t>
            </a:r>
          </a:p>
          <a:p>
            <a:pPr lvl="1"/>
            <a:r>
              <a:rPr lang="en-GB" dirty="0" smtClean="0"/>
              <a:t>Practice nurse appointment for Diabetes.</a:t>
            </a:r>
          </a:p>
          <a:p>
            <a:pPr lvl="1"/>
            <a:r>
              <a:rPr lang="en-GB" dirty="0" smtClean="0"/>
              <a:t>Practice nurse (or pharmacist) appointment for out of range blood pressure.</a:t>
            </a:r>
          </a:p>
          <a:p>
            <a:pPr lvl="1"/>
            <a:r>
              <a:rPr lang="en-GB" dirty="0" smtClean="0"/>
              <a:t>GP appointment for mental health review</a:t>
            </a:r>
          </a:p>
          <a:p>
            <a:pPr lvl="1"/>
            <a:r>
              <a:rPr lang="en-GB" dirty="0" smtClean="0"/>
              <a:t>Telephone appointment with the pharmacist for HRT review.</a:t>
            </a:r>
          </a:p>
          <a:p>
            <a:r>
              <a:rPr lang="en-GB" dirty="0" smtClean="0"/>
              <a:t>The HCA will add the patient to a work list for the practice nurse (or pharmacist) if the patient has asthma or COPD.</a:t>
            </a:r>
          </a:p>
          <a:p>
            <a:r>
              <a:rPr lang="en-GB" dirty="0" smtClean="0"/>
              <a:t>Following the HCA appointment:</a:t>
            </a:r>
          </a:p>
          <a:p>
            <a:pPr lvl="1"/>
            <a:r>
              <a:rPr lang="en-GB" dirty="0" smtClean="0"/>
              <a:t>A GP or practice nurse will review the blood results and take any action required.</a:t>
            </a:r>
          </a:p>
          <a:p>
            <a:pPr lvl="1"/>
            <a:r>
              <a:rPr lang="en-GB" dirty="0" smtClean="0"/>
              <a:t>The pharmacist will re-authorise all medication (not just the medication relating to the conditions included in this process), unless any further action was required.</a:t>
            </a:r>
          </a:p>
        </p:txBody>
      </p:sp>
    </p:spTree>
    <p:extLst>
      <p:ext uri="{BB962C8B-B14F-4D97-AF65-F5344CB8AC3E}">
        <p14:creationId xmlns:p14="http://schemas.microsoft.com/office/powerpoint/2010/main" val="2821244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Proposed New Process</a:t>
            </a:r>
            <a:br>
              <a:rPr lang="en-GB" dirty="0" smtClean="0"/>
            </a:br>
            <a:r>
              <a:rPr lang="en-GB" dirty="0" smtClean="0"/>
              <a:t>Exception Reporting</a:t>
            </a:r>
            <a:endParaRPr lang="en-GB" dirty="0"/>
          </a:p>
        </p:txBody>
      </p:sp>
      <p:sp>
        <p:nvSpPr>
          <p:cNvPr id="3" name="Subtitle 2"/>
          <p:cNvSpPr>
            <a:spLocks noGrp="1"/>
          </p:cNvSpPr>
          <p:nvPr>
            <p:ph idx="1"/>
          </p:nvPr>
        </p:nvSpPr>
        <p:spPr/>
        <p:txBody>
          <a:bodyPr>
            <a:normAutofit fontScale="92500"/>
          </a:bodyPr>
          <a:lstStyle/>
          <a:p>
            <a:r>
              <a:rPr lang="en-GB" dirty="0" smtClean="0"/>
              <a:t>The pharmacist will have access to a report detailing the patients who have received 3 invites and have still failed to book an appointment.</a:t>
            </a:r>
          </a:p>
          <a:p>
            <a:r>
              <a:rPr lang="en-GB" dirty="0" smtClean="0"/>
              <a:t>The report will also include any patients who have declined an appointment.</a:t>
            </a:r>
          </a:p>
          <a:p>
            <a:r>
              <a:rPr lang="en-GB" dirty="0" smtClean="0"/>
              <a:t>The pharmacist will take appropriate action, which may include informing the patient that it is unsafe to continue to prescribe medication unless they attend for a review.</a:t>
            </a:r>
            <a:endParaRPr lang="en-GB" dirty="0"/>
          </a:p>
        </p:txBody>
      </p:sp>
    </p:spTree>
    <p:extLst>
      <p:ext uri="{BB962C8B-B14F-4D97-AF65-F5344CB8AC3E}">
        <p14:creationId xmlns:p14="http://schemas.microsoft.com/office/powerpoint/2010/main" val="20681889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Medication queries, requests &amp; reviews</a:t>
            </a:r>
            <a:endParaRPr lang="en-GB" dirty="0"/>
          </a:p>
        </p:txBody>
      </p:sp>
      <p:sp>
        <p:nvSpPr>
          <p:cNvPr id="3" name="Subtitle 2"/>
          <p:cNvSpPr>
            <a:spLocks noGrp="1"/>
          </p:cNvSpPr>
          <p:nvPr>
            <p:ph idx="1"/>
          </p:nvPr>
        </p:nvSpPr>
        <p:spPr/>
        <p:txBody>
          <a:bodyPr>
            <a:normAutofit fontScale="92500" lnSpcReduction="20000"/>
          </a:bodyPr>
          <a:lstStyle/>
          <a:p>
            <a:r>
              <a:rPr lang="en-GB" sz="2900" dirty="0" smtClean="0"/>
              <a:t>Currently carried out by GPs at GV – insufficient capacity for the current work. Priority is to move this work away from GPs.</a:t>
            </a:r>
          </a:p>
          <a:p>
            <a:r>
              <a:rPr lang="en-GB" sz="2900" dirty="0" smtClean="0"/>
              <a:t>Current pharmacist role at MV – effective, but insufficient capacity to extend to GV.</a:t>
            </a:r>
          </a:p>
          <a:p>
            <a:r>
              <a:rPr lang="en-GB" sz="2900" dirty="0" smtClean="0"/>
              <a:t>Some of the work currently carried out by the pharmacist could be passed to a technician at lower cost.</a:t>
            </a:r>
          </a:p>
          <a:p>
            <a:r>
              <a:rPr lang="en-GB" sz="2900" dirty="0" smtClean="0"/>
              <a:t>Solution:</a:t>
            </a:r>
          </a:p>
          <a:p>
            <a:pPr lvl="1"/>
            <a:r>
              <a:rPr lang="en-GB" sz="2900" dirty="0" smtClean="0"/>
              <a:t>Recruit technician @ 22hrs per week (Mary </a:t>
            </a:r>
            <a:r>
              <a:rPr lang="en-GB" sz="2900" dirty="0" err="1" smtClean="0"/>
              <a:t>Aldred</a:t>
            </a:r>
            <a:r>
              <a:rPr lang="en-GB" sz="2900" dirty="0" smtClean="0"/>
              <a:t> – started 3/1/17).</a:t>
            </a:r>
          </a:p>
          <a:p>
            <a:pPr lvl="1"/>
            <a:r>
              <a:rPr lang="en-GB" sz="2900" dirty="0" smtClean="0"/>
              <a:t>Extend current pharmacist role to cover both sites.</a:t>
            </a:r>
            <a:endParaRPr lang="en-GB" dirty="0" smtClean="0"/>
          </a:p>
        </p:txBody>
      </p:sp>
    </p:spTree>
    <p:extLst>
      <p:ext uri="{BB962C8B-B14F-4D97-AF65-F5344CB8AC3E}">
        <p14:creationId xmlns:p14="http://schemas.microsoft.com/office/powerpoint/2010/main" val="10682065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Pharmacist role (with support from the pharmacy technician).</a:t>
            </a:r>
            <a:endParaRPr lang="en-GB" dirty="0"/>
          </a:p>
        </p:txBody>
      </p:sp>
      <p:sp>
        <p:nvSpPr>
          <p:cNvPr id="3" name="Subtitle 2"/>
          <p:cNvSpPr>
            <a:spLocks noGrp="1"/>
          </p:cNvSpPr>
          <p:nvPr>
            <p:ph idx="1"/>
          </p:nvPr>
        </p:nvSpPr>
        <p:spPr/>
        <p:txBody>
          <a:bodyPr>
            <a:normAutofit fontScale="77500" lnSpcReduction="20000"/>
          </a:bodyPr>
          <a:lstStyle/>
          <a:p>
            <a:r>
              <a:rPr lang="en-GB" sz="2900" dirty="0" smtClean="0"/>
              <a:t>Medication review &amp; annual re-authorisation of the vast majority of repeat medication (some patients will require monitoring appointments with an HCA).</a:t>
            </a:r>
          </a:p>
          <a:p>
            <a:r>
              <a:rPr lang="en-GB" sz="2900" dirty="0" smtClean="0"/>
              <a:t>Face to face medication reviews where appropriate.</a:t>
            </a:r>
          </a:p>
          <a:p>
            <a:r>
              <a:rPr lang="en-GB" sz="2900" dirty="0" smtClean="0"/>
              <a:t>Authorisation of requests for previous “acute” medication.</a:t>
            </a:r>
          </a:p>
          <a:p>
            <a:r>
              <a:rPr lang="en-GB" sz="2900" dirty="0" smtClean="0"/>
              <a:t>Answering medication queries from patients, care homes &amp; pharmacies.</a:t>
            </a:r>
          </a:p>
          <a:p>
            <a:r>
              <a:rPr lang="en-GB" sz="2900" dirty="0" smtClean="0"/>
              <a:t>Provide specialist knowledge / training to the team of doctors, nurses &amp; HCAs.</a:t>
            </a:r>
          </a:p>
          <a:p>
            <a:r>
              <a:rPr lang="en-GB" sz="2900" dirty="0" smtClean="0"/>
              <a:t>Management of medication changes following hospital discharge.</a:t>
            </a:r>
          </a:p>
          <a:p>
            <a:r>
              <a:rPr lang="en-GB" sz="2900" dirty="0" smtClean="0"/>
              <a:t>Management of menopause patients on HRT (telephone appointment).</a:t>
            </a:r>
          </a:p>
          <a:p>
            <a:r>
              <a:rPr lang="en-GB" sz="2900" dirty="0" smtClean="0"/>
              <a:t>Management of patients with COPD or uncontrolled high blood pressure (MV only; this is managed by the nurses at GV).</a:t>
            </a:r>
          </a:p>
          <a:p>
            <a:pPr marL="0" indent="0">
              <a:buNone/>
            </a:pPr>
            <a:endParaRPr lang="en-GB" dirty="0" smtClean="0"/>
          </a:p>
        </p:txBody>
      </p:sp>
    </p:spTree>
    <p:extLst>
      <p:ext uri="{BB962C8B-B14F-4D97-AF65-F5344CB8AC3E}">
        <p14:creationId xmlns:p14="http://schemas.microsoft.com/office/powerpoint/2010/main" val="18256247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Implementation Plan – Gosforth Valley</a:t>
            </a:r>
            <a:endParaRPr lang="en-GB" dirty="0"/>
          </a:p>
        </p:txBody>
      </p:sp>
      <p:sp>
        <p:nvSpPr>
          <p:cNvPr id="5" name="Rectangle 1"/>
          <p:cNvSpPr>
            <a:spLocks noChangeArrowheads="1"/>
          </p:cNvSpPr>
          <p:nvPr/>
        </p:nvSpPr>
        <p:spPr bwMode="auto">
          <a:xfrm>
            <a:off x="1524000" y="2609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r>
              <a:rPr lang="en-GB" dirty="0" smtClean="0">
                <a:solidFill>
                  <a:srgbClr val="FF0000"/>
                </a:solidFill>
              </a:rPr>
              <a:t>6</a:t>
            </a:r>
            <a:r>
              <a:rPr lang="en-GB" baseline="30000" dirty="0" smtClean="0">
                <a:solidFill>
                  <a:srgbClr val="FF0000"/>
                </a:solidFill>
              </a:rPr>
              <a:t>th</a:t>
            </a:r>
            <a:r>
              <a:rPr lang="en-GB" dirty="0" smtClean="0">
                <a:solidFill>
                  <a:srgbClr val="FF0000"/>
                </a:solidFill>
              </a:rPr>
              <a:t> March 2017: </a:t>
            </a:r>
            <a:r>
              <a:rPr lang="en-GB" dirty="0" smtClean="0"/>
              <a:t>Extension of pharmacy roles to Gosforth Valley; new admin team member (Kay Whitehead) starts.</a:t>
            </a:r>
            <a:endParaRPr lang="en-GB" dirty="0" smtClean="0">
              <a:solidFill>
                <a:srgbClr val="7030A0"/>
              </a:solidFill>
            </a:endParaRPr>
          </a:p>
          <a:p>
            <a:r>
              <a:rPr lang="en-GB" dirty="0" smtClean="0">
                <a:solidFill>
                  <a:srgbClr val="FF0000"/>
                </a:solidFill>
              </a:rPr>
              <a:t>13</a:t>
            </a:r>
            <a:r>
              <a:rPr lang="en-GB" baseline="30000" dirty="0" smtClean="0">
                <a:solidFill>
                  <a:srgbClr val="FF0000"/>
                </a:solidFill>
              </a:rPr>
              <a:t>th</a:t>
            </a:r>
            <a:r>
              <a:rPr lang="en-GB" dirty="0" smtClean="0">
                <a:solidFill>
                  <a:srgbClr val="FF0000"/>
                </a:solidFill>
              </a:rPr>
              <a:t> March 2017: </a:t>
            </a:r>
            <a:r>
              <a:rPr lang="en-GB" dirty="0" smtClean="0"/>
              <a:t>First invites sent by Gosforth Valley on behalf of both sites for the new annual review process (reviews due April 2017).</a:t>
            </a:r>
            <a:endParaRPr lang="en-GB" dirty="0" smtClean="0">
              <a:solidFill>
                <a:srgbClr val="7030A0"/>
              </a:solidFill>
            </a:endParaRPr>
          </a:p>
          <a:p>
            <a:r>
              <a:rPr lang="en-GB" dirty="0" smtClean="0">
                <a:solidFill>
                  <a:srgbClr val="FF0000"/>
                </a:solidFill>
              </a:rPr>
              <a:t>3</a:t>
            </a:r>
            <a:r>
              <a:rPr lang="en-GB" baseline="30000" dirty="0" smtClean="0">
                <a:solidFill>
                  <a:srgbClr val="FF0000"/>
                </a:solidFill>
              </a:rPr>
              <a:t>rd</a:t>
            </a:r>
            <a:r>
              <a:rPr lang="en-GB" dirty="0" smtClean="0">
                <a:solidFill>
                  <a:srgbClr val="FF0000"/>
                </a:solidFill>
              </a:rPr>
              <a:t> April 2017: </a:t>
            </a:r>
            <a:r>
              <a:rPr lang="en-GB" dirty="0" smtClean="0"/>
              <a:t>Training for new secretary role at Gosforth Valley.</a:t>
            </a:r>
            <a:endParaRPr lang="en-GB" dirty="0" smtClean="0">
              <a:solidFill>
                <a:srgbClr val="7030A0"/>
              </a:solidFill>
            </a:endParaRPr>
          </a:p>
          <a:p>
            <a:r>
              <a:rPr lang="en-GB" dirty="0" smtClean="0">
                <a:solidFill>
                  <a:srgbClr val="FF0000"/>
                </a:solidFill>
              </a:rPr>
              <a:t>10</a:t>
            </a:r>
            <a:r>
              <a:rPr lang="en-GB" baseline="30000" dirty="0" smtClean="0">
                <a:solidFill>
                  <a:srgbClr val="FF0000"/>
                </a:solidFill>
              </a:rPr>
              <a:t>th</a:t>
            </a:r>
            <a:r>
              <a:rPr lang="en-GB" dirty="0" smtClean="0">
                <a:solidFill>
                  <a:srgbClr val="FF0000"/>
                </a:solidFill>
              </a:rPr>
              <a:t> April 2017: </a:t>
            </a:r>
            <a:r>
              <a:rPr lang="en-GB" dirty="0" smtClean="0"/>
              <a:t>New secretary role commences at Gosforth Valley; new referral process; new process for handling incoming documents.</a:t>
            </a:r>
            <a:endParaRPr lang="en-GB" dirty="0" smtClean="0">
              <a:solidFill>
                <a:srgbClr val="7030A0"/>
              </a:solidFill>
            </a:endParaRPr>
          </a:p>
          <a:p>
            <a:pPr marL="0" indent="0">
              <a:buNone/>
            </a:pPr>
            <a:endParaRPr lang="en-GB" dirty="0" smtClean="0"/>
          </a:p>
          <a:p>
            <a:pPr lvl="1"/>
            <a:endParaRPr lang="en-GB" dirty="0" smtClean="0"/>
          </a:p>
          <a:p>
            <a:pPr lvl="1"/>
            <a:endParaRPr lang="en-GB" dirty="0" smtClean="0"/>
          </a:p>
        </p:txBody>
      </p:sp>
    </p:spTree>
    <p:extLst>
      <p:ext uri="{BB962C8B-B14F-4D97-AF65-F5344CB8AC3E}">
        <p14:creationId xmlns:p14="http://schemas.microsoft.com/office/powerpoint/2010/main" val="365121165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Implementation Plan – Moss Valley</a:t>
            </a:r>
            <a:endParaRPr lang="en-GB" dirty="0"/>
          </a:p>
        </p:txBody>
      </p:sp>
      <p:sp>
        <p:nvSpPr>
          <p:cNvPr id="5" name="Rectangle 1"/>
          <p:cNvSpPr>
            <a:spLocks noChangeArrowheads="1"/>
          </p:cNvSpPr>
          <p:nvPr/>
        </p:nvSpPr>
        <p:spPr bwMode="auto">
          <a:xfrm>
            <a:off x="1524000" y="2609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dirty="0">
                <a:solidFill>
                  <a:srgbClr val="FF0000"/>
                </a:solidFill>
              </a:rPr>
              <a:t>6</a:t>
            </a:r>
            <a:r>
              <a:rPr lang="en-GB" baseline="30000" dirty="0">
                <a:solidFill>
                  <a:srgbClr val="FF0000"/>
                </a:solidFill>
              </a:rPr>
              <a:t>th</a:t>
            </a:r>
            <a:r>
              <a:rPr lang="en-GB" dirty="0">
                <a:solidFill>
                  <a:srgbClr val="FF0000"/>
                </a:solidFill>
              </a:rPr>
              <a:t> March 2017: </a:t>
            </a:r>
            <a:r>
              <a:rPr lang="en-GB" dirty="0" smtClean="0"/>
              <a:t>New </a:t>
            </a:r>
            <a:r>
              <a:rPr lang="en-GB" dirty="0"/>
              <a:t>admin team member </a:t>
            </a:r>
            <a:r>
              <a:rPr lang="en-GB" dirty="0" smtClean="0"/>
              <a:t>(Abbie Smith) </a:t>
            </a:r>
            <a:r>
              <a:rPr lang="en-GB" dirty="0"/>
              <a:t>starts.</a:t>
            </a:r>
            <a:endParaRPr lang="en-GB" dirty="0">
              <a:solidFill>
                <a:srgbClr val="7030A0"/>
              </a:solidFill>
            </a:endParaRPr>
          </a:p>
          <a:p>
            <a:r>
              <a:rPr lang="en-GB" dirty="0" smtClean="0">
                <a:solidFill>
                  <a:srgbClr val="FF0000"/>
                </a:solidFill>
              </a:rPr>
              <a:t>March – June 2017: </a:t>
            </a:r>
            <a:r>
              <a:rPr lang="en-GB" dirty="0" smtClean="0"/>
              <a:t>Training / development of Moss Valley team to enable incoming call handling for both sites.</a:t>
            </a:r>
          </a:p>
          <a:p>
            <a:r>
              <a:rPr lang="en-GB" dirty="0" smtClean="0">
                <a:solidFill>
                  <a:srgbClr val="FF0000"/>
                </a:solidFill>
              </a:rPr>
              <a:t>Date to be confirmed: </a:t>
            </a:r>
            <a:r>
              <a:rPr lang="en-GB" dirty="0" smtClean="0"/>
              <a:t>Implementation of combined incoming calls at MV &amp; outgoing calls at GV.</a:t>
            </a:r>
          </a:p>
          <a:p>
            <a:pPr lvl="1"/>
            <a:endParaRPr lang="en-GB" dirty="0" smtClean="0"/>
          </a:p>
          <a:p>
            <a:pPr lvl="1"/>
            <a:endParaRPr lang="en-GB" dirty="0" smtClean="0"/>
          </a:p>
        </p:txBody>
      </p:sp>
    </p:spTree>
    <p:extLst>
      <p:ext uri="{BB962C8B-B14F-4D97-AF65-F5344CB8AC3E}">
        <p14:creationId xmlns:p14="http://schemas.microsoft.com/office/powerpoint/2010/main" val="1148025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Which processes have been reviewed?</a:t>
            </a:r>
            <a:endParaRPr lang="en-GB" dirty="0"/>
          </a:p>
        </p:txBody>
      </p:sp>
      <p:sp>
        <p:nvSpPr>
          <p:cNvPr id="3" name="Subtitle 2"/>
          <p:cNvSpPr>
            <a:spLocks noGrp="1"/>
          </p:cNvSpPr>
          <p:nvPr>
            <p:ph idx="1"/>
          </p:nvPr>
        </p:nvSpPr>
        <p:spPr/>
        <p:txBody>
          <a:bodyPr>
            <a:normAutofit/>
          </a:bodyPr>
          <a:lstStyle/>
          <a:p>
            <a:r>
              <a:rPr lang="en-GB" dirty="0" smtClean="0"/>
              <a:t>Incoming telephone calls.</a:t>
            </a:r>
          </a:p>
          <a:p>
            <a:r>
              <a:rPr lang="en-GB" dirty="0"/>
              <a:t>Admin tasks &amp; associated outgoing telephone calls.</a:t>
            </a:r>
          </a:p>
          <a:p>
            <a:r>
              <a:rPr lang="en-GB" dirty="0" smtClean="0"/>
              <a:t>Incoming </a:t>
            </a:r>
            <a:r>
              <a:rPr lang="en-GB" dirty="0"/>
              <a:t>documents &amp; associated coding.</a:t>
            </a:r>
          </a:p>
          <a:p>
            <a:r>
              <a:rPr lang="en-GB" dirty="0" smtClean="0"/>
              <a:t>Referrals.</a:t>
            </a:r>
            <a:endParaRPr lang="en-GB" dirty="0"/>
          </a:p>
          <a:p>
            <a:r>
              <a:rPr lang="en-GB" dirty="0" smtClean="0"/>
              <a:t>Practice Nurse annual review process.</a:t>
            </a:r>
          </a:p>
          <a:p>
            <a:r>
              <a:rPr lang="en-GB" dirty="0" smtClean="0"/>
              <a:t>Medication queries, requests &amp; reviews.</a:t>
            </a:r>
          </a:p>
          <a:p>
            <a:endParaRPr lang="en-GB" dirty="0" smtClean="0"/>
          </a:p>
        </p:txBody>
      </p:sp>
    </p:spTree>
    <p:extLst>
      <p:ext uri="{BB962C8B-B14F-4D97-AF65-F5344CB8AC3E}">
        <p14:creationId xmlns:p14="http://schemas.microsoft.com/office/powerpoint/2010/main" val="3152287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the process for reviewing each of these?</a:t>
            </a:r>
            <a:endParaRPr lang="en-GB" dirty="0"/>
          </a:p>
        </p:txBody>
      </p:sp>
      <p:sp>
        <p:nvSpPr>
          <p:cNvPr id="3" name="Subtitle 2"/>
          <p:cNvSpPr>
            <a:spLocks noGrp="1"/>
          </p:cNvSpPr>
          <p:nvPr>
            <p:ph idx="1"/>
          </p:nvPr>
        </p:nvSpPr>
        <p:spPr/>
        <p:txBody>
          <a:bodyPr/>
          <a:lstStyle/>
          <a:p>
            <a:r>
              <a:rPr lang="en-GB" dirty="0" smtClean="0"/>
              <a:t>Understand the current process at each site.</a:t>
            </a:r>
          </a:p>
          <a:p>
            <a:r>
              <a:rPr lang="en-GB" dirty="0" smtClean="0"/>
              <a:t>Identify the problems associated with the current processes.</a:t>
            </a:r>
          </a:p>
          <a:p>
            <a:r>
              <a:rPr lang="en-GB" dirty="0" smtClean="0"/>
              <a:t>Identify the priorities for the aligned process.</a:t>
            </a:r>
          </a:p>
          <a:p>
            <a:r>
              <a:rPr lang="en-GB" dirty="0" smtClean="0"/>
              <a:t>Form the new process.</a:t>
            </a:r>
          </a:p>
          <a:p>
            <a:r>
              <a:rPr lang="en-GB" dirty="0" smtClean="0"/>
              <a:t>Communication, &amp; implementation.</a:t>
            </a:r>
          </a:p>
          <a:p>
            <a:r>
              <a:rPr lang="en-GB" dirty="0" smtClean="0"/>
              <a:t>Review &amp; modify as required.</a:t>
            </a:r>
          </a:p>
          <a:p>
            <a:endParaRPr lang="en-GB" dirty="0" smtClean="0"/>
          </a:p>
        </p:txBody>
      </p:sp>
    </p:spTree>
    <p:extLst>
      <p:ext uri="{BB962C8B-B14F-4D97-AF65-F5344CB8AC3E}">
        <p14:creationId xmlns:p14="http://schemas.microsoft.com/office/powerpoint/2010/main" val="59736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Incoming Telephone Calls</a:t>
            </a:r>
            <a:endParaRPr lang="en-GB" dirty="0"/>
          </a:p>
        </p:txBody>
      </p:sp>
      <p:sp>
        <p:nvSpPr>
          <p:cNvPr id="3" name="Subtitle 2"/>
          <p:cNvSpPr>
            <a:spLocks noGrp="1"/>
          </p:cNvSpPr>
          <p:nvPr>
            <p:ph idx="1"/>
          </p:nvPr>
        </p:nvSpPr>
        <p:spPr/>
        <p:txBody>
          <a:bodyPr>
            <a:normAutofit lnSpcReduction="10000"/>
          </a:bodyPr>
          <a:lstStyle/>
          <a:p>
            <a:r>
              <a:rPr lang="en-GB" dirty="0" smtClean="0"/>
              <a:t>Until now, we have had no reliable data to measure the effectiveness of our telephone answering service.</a:t>
            </a:r>
          </a:p>
          <a:p>
            <a:r>
              <a:rPr lang="en-GB" dirty="0" smtClean="0"/>
              <a:t>How much time is spent answering the phone?</a:t>
            </a:r>
          </a:p>
          <a:p>
            <a:r>
              <a:rPr lang="en-GB" dirty="0" smtClean="0"/>
              <a:t>How does this work vary across the day and week?</a:t>
            </a:r>
          </a:p>
          <a:p>
            <a:r>
              <a:rPr lang="en-GB" dirty="0" smtClean="0"/>
              <a:t>How many calls do we miss?</a:t>
            </a:r>
          </a:p>
          <a:p>
            <a:r>
              <a:rPr lang="en-GB" dirty="0"/>
              <a:t>How much resource do we need?</a:t>
            </a:r>
          </a:p>
          <a:p>
            <a:endParaRPr lang="en-GB" dirty="0" smtClean="0"/>
          </a:p>
          <a:p>
            <a:endParaRPr lang="en-GB" dirty="0" smtClean="0"/>
          </a:p>
        </p:txBody>
      </p:sp>
    </p:spTree>
    <p:extLst>
      <p:ext uri="{BB962C8B-B14F-4D97-AF65-F5344CB8AC3E}">
        <p14:creationId xmlns:p14="http://schemas.microsoft.com/office/powerpoint/2010/main" val="29272276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Incoming Telephone Calls</a:t>
            </a:r>
            <a:endParaRPr lang="en-GB" dirty="0"/>
          </a:p>
        </p:txBody>
      </p:sp>
      <p:sp>
        <p:nvSpPr>
          <p:cNvPr id="3" name="Subtitle 2"/>
          <p:cNvSpPr>
            <a:spLocks noGrp="1"/>
          </p:cNvSpPr>
          <p:nvPr>
            <p:ph idx="1"/>
          </p:nvPr>
        </p:nvSpPr>
        <p:spPr/>
        <p:txBody>
          <a:bodyPr>
            <a:normAutofit/>
          </a:bodyPr>
          <a:lstStyle/>
          <a:p>
            <a:r>
              <a:rPr lang="en-GB" dirty="0" smtClean="0"/>
              <a:t>Our phone system can automatically collect data on:</a:t>
            </a:r>
          </a:p>
          <a:p>
            <a:pPr lvl="1"/>
            <a:r>
              <a:rPr lang="en-GB" dirty="0" smtClean="0"/>
              <a:t>Volume of calls by hour &amp; day.</a:t>
            </a:r>
          </a:p>
          <a:p>
            <a:pPr lvl="1"/>
            <a:r>
              <a:rPr lang="en-GB" dirty="0" smtClean="0"/>
              <a:t>Duration of each call.</a:t>
            </a:r>
          </a:p>
          <a:p>
            <a:pPr lvl="1"/>
            <a:r>
              <a:rPr lang="en-GB" dirty="0" smtClean="0"/>
              <a:t>Waiting time for the call to be answered</a:t>
            </a:r>
          </a:p>
          <a:p>
            <a:pPr lvl="1"/>
            <a:r>
              <a:rPr lang="en-GB" dirty="0" smtClean="0"/>
              <a:t>Number of abandoned calls</a:t>
            </a:r>
          </a:p>
          <a:p>
            <a:r>
              <a:rPr lang="en-GB" dirty="0" smtClean="0"/>
              <a:t>We collated data for a 4 week period from 17/10/16 to 11/11/16 at both sites.</a:t>
            </a:r>
            <a:endParaRPr lang="en-GB" dirty="0"/>
          </a:p>
          <a:p>
            <a:endParaRPr lang="en-GB" dirty="0" smtClean="0"/>
          </a:p>
          <a:p>
            <a:endParaRPr lang="en-GB" dirty="0" smtClean="0"/>
          </a:p>
        </p:txBody>
      </p:sp>
    </p:spTree>
    <p:extLst>
      <p:ext uri="{BB962C8B-B14F-4D97-AF65-F5344CB8AC3E}">
        <p14:creationId xmlns:p14="http://schemas.microsoft.com/office/powerpoint/2010/main" val="566723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44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Incoming Telephone Call Audit Results</a:t>
            </a:r>
            <a:br>
              <a:rPr lang="en-GB" dirty="0" smtClean="0"/>
            </a:br>
            <a:r>
              <a:rPr lang="en-GB" dirty="0" smtClean="0"/>
              <a:t>Call Volume</a:t>
            </a:r>
            <a:endParaRPr lang="en-GB" dirty="0"/>
          </a:p>
        </p:txBody>
      </p:sp>
      <p:sp>
        <p:nvSpPr>
          <p:cNvPr id="3" name="Subtitle 2"/>
          <p:cNvSpPr>
            <a:spLocks noGrp="1"/>
          </p:cNvSpPr>
          <p:nvPr>
            <p:ph idx="1"/>
          </p:nvPr>
        </p:nvSpPr>
        <p:spPr/>
        <p:txBody>
          <a:bodyPr>
            <a:normAutofit/>
          </a:bodyPr>
          <a:lstStyle/>
          <a:p>
            <a:r>
              <a:rPr lang="en-GB" dirty="0" smtClean="0"/>
              <a:t>7679 calls</a:t>
            </a:r>
          </a:p>
          <a:p>
            <a:r>
              <a:rPr lang="en-GB" dirty="0" smtClean="0"/>
              <a:t>GV 36.22%; MV 63.78%</a:t>
            </a:r>
          </a:p>
          <a:p>
            <a:r>
              <a:rPr lang="en-GB" dirty="0" smtClean="0"/>
              <a:t>28% of all calls are received on Monday.</a:t>
            </a:r>
          </a:p>
          <a:p>
            <a:r>
              <a:rPr lang="en-GB" dirty="0" smtClean="0"/>
              <a:t>56% of Monday calls received before 12:00.</a:t>
            </a:r>
          </a:p>
          <a:p>
            <a:r>
              <a:rPr lang="en-GB" dirty="0" smtClean="0"/>
              <a:t>The first hour on Monday has more than double the volume of the first hour on any other morning.</a:t>
            </a:r>
          </a:p>
        </p:txBody>
      </p:sp>
    </p:spTree>
    <p:extLst>
      <p:ext uri="{BB962C8B-B14F-4D97-AF65-F5344CB8AC3E}">
        <p14:creationId xmlns:p14="http://schemas.microsoft.com/office/powerpoint/2010/main" val="2972797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1293</TotalTime>
  <Words>3094</Words>
  <Application>Microsoft Office PowerPoint</Application>
  <PresentationFormat>On-screen Show (4:3)</PresentationFormat>
  <Paragraphs>454</Paragraphs>
  <Slides>47</Slides>
  <Notes>0</Notes>
  <HiddenSlides>2</HiddenSlides>
  <MMClips>1</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Process Alignment Programme</vt:lpstr>
      <vt:lpstr>What are we trying to achieve?</vt:lpstr>
      <vt:lpstr>Why the need to change?</vt:lpstr>
      <vt:lpstr>What are the risks of change</vt:lpstr>
      <vt:lpstr>Which processes have been reviewed?</vt:lpstr>
      <vt:lpstr>What is the process for reviewing each of these?</vt:lpstr>
      <vt:lpstr>Incoming Telephone Calls</vt:lpstr>
      <vt:lpstr>Incoming Telephone Calls</vt:lpstr>
      <vt:lpstr>Incoming Telephone Call Audit Results Call Volume</vt:lpstr>
      <vt:lpstr>Incoming Telephone Call Audit Results Call Volume</vt:lpstr>
      <vt:lpstr>Incoming Telephone Call Audit Results Call Duration</vt:lpstr>
      <vt:lpstr>Incoming Telephone Call Audit Results Abandoned Calls</vt:lpstr>
      <vt:lpstr>Incoming Telephone Call Audit Results Abandoned Calls in excess of 15%</vt:lpstr>
      <vt:lpstr>Incoming Telephone Call Audit Results Abandoned Calls – reasons</vt:lpstr>
      <vt:lpstr>Incoming Telephone Call Audit Results Waiting times</vt:lpstr>
      <vt:lpstr>Incoming Telephone Call Audit Results General Observations</vt:lpstr>
      <vt:lpstr>Incoming Telephone Call Audit Results General Observations</vt:lpstr>
      <vt:lpstr>Incoming Telephone Call Audit Results General Observations</vt:lpstr>
      <vt:lpstr>Incoming Telephone Call Audit Results Multitasking</vt:lpstr>
      <vt:lpstr>Incoming Telephone Call Audit Results General Observations</vt:lpstr>
      <vt:lpstr>Incoming Telephone Call Audit Results General Observations</vt:lpstr>
      <vt:lpstr>Incoming Telephone Call Audit Results General Observations</vt:lpstr>
      <vt:lpstr>Incoming Telephone Call Audit Results Summary of the issues</vt:lpstr>
      <vt:lpstr>Incoming Telephone Call Audit Results Recommendations</vt:lpstr>
      <vt:lpstr>Recommendations – Moss Valley</vt:lpstr>
      <vt:lpstr>Incoming Telephone Call Audit Results Calculation of required resource</vt:lpstr>
      <vt:lpstr>Incoming Telephone Call Audit Results Calculation of required resource</vt:lpstr>
      <vt:lpstr>Incoming Telephone Call Audit Results Calculation of required resource</vt:lpstr>
      <vt:lpstr>Recommendations – Gosforth Valley</vt:lpstr>
      <vt:lpstr>Referrals &amp; Incoming Documents</vt:lpstr>
      <vt:lpstr>Incoming Documents</vt:lpstr>
      <vt:lpstr>Incoming Documents</vt:lpstr>
      <vt:lpstr>Incoming Documents - Proposal</vt:lpstr>
      <vt:lpstr>Referrals</vt:lpstr>
      <vt:lpstr>Annual Review Process</vt:lpstr>
      <vt:lpstr>Review of included conditions</vt:lpstr>
      <vt:lpstr>Review of included conditions</vt:lpstr>
      <vt:lpstr>Strengths of the current process</vt:lpstr>
      <vt:lpstr>Proposed New Process Planning &amp; Pre-review</vt:lpstr>
      <vt:lpstr>Proposed New Process Initial Recall</vt:lpstr>
      <vt:lpstr>Proposed New Process Follow Up Recall</vt:lpstr>
      <vt:lpstr>Proposed New Process HCA Appointment</vt:lpstr>
      <vt:lpstr>Proposed New Process Exception Reporting</vt:lpstr>
      <vt:lpstr>Medication queries, requests &amp; reviews</vt:lpstr>
      <vt:lpstr>Pharmacist role (with support from the pharmacy technician).</vt:lpstr>
      <vt:lpstr>Implementation Plan – Gosforth Valley</vt:lpstr>
      <vt:lpstr>Implementation Plan – Moss Valley</vt:lpstr>
    </vt:vector>
  </TitlesOfParts>
  <Company>NHS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Tilley</dc:creator>
  <cp:lastModifiedBy>Stuart Tilley</cp:lastModifiedBy>
  <cp:revision>57</cp:revision>
  <dcterms:created xsi:type="dcterms:W3CDTF">2016-12-19T16:04:14Z</dcterms:created>
  <dcterms:modified xsi:type="dcterms:W3CDTF">2017-05-09T14:44:50Z</dcterms:modified>
</cp:coreProperties>
</file>